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0" r:id="rId1"/>
  </p:sldMasterIdLst>
  <p:notesMasterIdLst>
    <p:notesMasterId r:id="rId94"/>
  </p:notesMasterIdLst>
  <p:sldIdLst>
    <p:sldId id="256" r:id="rId2"/>
    <p:sldId id="535" r:id="rId3"/>
    <p:sldId id="536" r:id="rId4"/>
    <p:sldId id="537"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52" r:id="rId20"/>
    <p:sldId id="553" r:id="rId21"/>
    <p:sldId id="554" r:id="rId22"/>
    <p:sldId id="555" r:id="rId23"/>
    <p:sldId id="556" r:id="rId24"/>
    <p:sldId id="557" r:id="rId25"/>
    <p:sldId id="558" r:id="rId26"/>
    <p:sldId id="559" r:id="rId27"/>
    <p:sldId id="560" r:id="rId28"/>
    <p:sldId id="561" r:id="rId29"/>
    <p:sldId id="562" r:id="rId30"/>
    <p:sldId id="563" r:id="rId31"/>
    <p:sldId id="564" r:id="rId32"/>
    <p:sldId id="565" r:id="rId33"/>
    <p:sldId id="566" r:id="rId34"/>
    <p:sldId id="567" r:id="rId35"/>
    <p:sldId id="568" r:id="rId36"/>
    <p:sldId id="569" r:id="rId37"/>
    <p:sldId id="570" r:id="rId38"/>
    <p:sldId id="571" r:id="rId39"/>
    <p:sldId id="572" r:id="rId40"/>
    <p:sldId id="573" r:id="rId41"/>
    <p:sldId id="574" r:id="rId42"/>
    <p:sldId id="575" r:id="rId43"/>
    <p:sldId id="576" r:id="rId44"/>
    <p:sldId id="577" r:id="rId45"/>
    <p:sldId id="578" r:id="rId46"/>
    <p:sldId id="579" r:id="rId47"/>
    <p:sldId id="580" r:id="rId48"/>
    <p:sldId id="581" r:id="rId49"/>
    <p:sldId id="582" r:id="rId50"/>
    <p:sldId id="583" r:id="rId51"/>
    <p:sldId id="584" r:id="rId52"/>
    <p:sldId id="585" r:id="rId53"/>
    <p:sldId id="586" r:id="rId54"/>
    <p:sldId id="587" r:id="rId55"/>
    <p:sldId id="588" r:id="rId56"/>
    <p:sldId id="589" r:id="rId57"/>
    <p:sldId id="590" r:id="rId58"/>
    <p:sldId id="591" r:id="rId59"/>
    <p:sldId id="592" r:id="rId60"/>
    <p:sldId id="593" r:id="rId61"/>
    <p:sldId id="594" r:id="rId62"/>
    <p:sldId id="595" r:id="rId63"/>
    <p:sldId id="596" r:id="rId64"/>
    <p:sldId id="597" r:id="rId65"/>
    <p:sldId id="598" r:id="rId66"/>
    <p:sldId id="599" r:id="rId67"/>
    <p:sldId id="600" r:id="rId68"/>
    <p:sldId id="601" r:id="rId69"/>
    <p:sldId id="602" r:id="rId70"/>
    <p:sldId id="603" r:id="rId71"/>
    <p:sldId id="604" r:id="rId72"/>
    <p:sldId id="605" r:id="rId73"/>
    <p:sldId id="606" r:id="rId74"/>
    <p:sldId id="607" r:id="rId75"/>
    <p:sldId id="608" r:id="rId76"/>
    <p:sldId id="609" r:id="rId77"/>
    <p:sldId id="610" r:id="rId78"/>
    <p:sldId id="611" r:id="rId79"/>
    <p:sldId id="612" r:id="rId80"/>
    <p:sldId id="617" r:id="rId81"/>
    <p:sldId id="616" r:id="rId82"/>
    <p:sldId id="615" r:id="rId83"/>
    <p:sldId id="614" r:id="rId84"/>
    <p:sldId id="620" r:id="rId85"/>
    <p:sldId id="619" r:id="rId86"/>
    <p:sldId id="618" r:id="rId87"/>
    <p:sldId id="623" r:id="rId88"/>
    <p:sldId id="622" r:id="rId89"/>
    <p:sldId id="625" r:id="rId90"/>
    <p:sldId id="613" r:id="rId91"/>
    <p:sldId id="627" r:id="rId92"/>
    <p:sldId id="626" r:id="rId9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CC"/>
    <a:srgbClr val="0000FF"/>
    <a:srgbClr val="DEC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02" autoAdjust="0"/>
    <p:restoredTop sz="90603" autoAdjust="0"/>
  </p:normalViewPr>
  <p:slideViewPr>
    <p:cSldViewPr>
      <p:cViewPr>
        <p:scale>
          <a:sx n="60" d="100"/>
          <a:sy n="60" d="100"/>
        </p:scale>
        <p:origin x="-1614" y="-228"/>
      </p:cViewPr>
      <p:guideLst>
        <p:guide orient="horz" pos="1008"/>
        <p:guide pos="288"/>
        <p:guide pos="5424"/>
        <p:guide pos="30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3" d="100"/>
          <a:sy n="103" d="100"/>
        </p:scale>
        <p:origin x="-257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cs typeface="+mn-cs"/>
              </a:defRPr>
            </a:lvl1pPr>
          </a:lstStyle>
          <a:p>
            <a:pPr>
              <a:defRPr/>
            </a:pPr>
            <a:fld id="{55E7B7C3-1AA1-4051-9F57-4061A42424A6}" type="datetimeFigureOut">
              <a:rPr lang="en-US"/>
              <a:pPr>
                <a:defRPr/>
              </a:pPr>
              <a:t>8/24/2011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cs typeface="+mn-cs"/>
              </a:defRPr>
            </a:lvl1pPr>
          </a:lstStyle>
          <a:p>
            <a:pPr>
              <a:defRPr/>
            </a:pPr>
            <a:fld id="{CA67E0AA-BC9B-4C49-8615-2B612821B26B}" type="slidenum">
              <a:rPr lang="en-US"/>
              <a:pPr>
                <a:defRPr/>
              </a:pPr>
              <a:t>‹#›</a:t>
            </a:fld>
            <a:endParaRPr lang="en-US"/>
          </a:p>
        </p:txBody>
      </p:sp>
    </p:spTree>
    <p:extLst>
      <p:ext uri="{BB962C8B-B14F-4D97-AF65-F5344CB8AC3E}">
        <p14:creationId xmlns:p14="http://schemas.microsoft.com/office/powerpoint/2010/main" val="3288470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F79BC-A29A-4233-94BE-DB8C16CA875F}" type="slidenum">
              <a:rPr lang="en-US" smtClean="0">
                <a:ea typeface="ＭＳ Ｐゴシック" charset="-128"/>
                <a:cs typeface="ＭＳ Ｐゴシック" charset="-128"/>
              </a:rPr>
              <a:pPr/>
              <a:t>1</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10</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11</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12</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will learn about adding and editing text later in this lesson.</a:t>
            </a:r>
          </a:p>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open the Font dialog box by pressing </a:t>
            </a:r>
            <a:r>
              <a:rPr lang="en-US" sz="1200" kern="1200" dirty="0" err="1" smtClean="0">
                <a:solidFill>
                  <a:schemeClr val="tx1"/>
                </a:solidFill>
                <a:latin typeface="+mn-lt"/>
                <a:ea typeface="ＭＳ Ｐゴシック" charset="-128"/>
                <a:cs typeface="ＭＳ Ｐゴシック" charset="-128"/>
              </a:rPr>
              <a:t>Ctrl+Shift+F</a:t>
            </a:r>
            <a:r>
              <a:rPr lang="en-US" sz="1200" kern="1200" dirty="0" smtClean="0">
                <a:solidFill>
                  <a:schemeClr val="tx1"/>
                </a:solidFill>
                <a:latin typeface="+mn-lt"/>
                <a:ea typeface="ＭＳ Ｐゴシック" charset="-128"/>
                <a:cs typeface="ＭＳ Ｐゴシック" charset="-128"/>
              </a:rPr>
              <a:t>. Many common commands have keyboard shortcuts; the PowerPoint Help system (covered later in this lesson) can help you identify them.</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13</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14</a:t>
            </a:fld>
            <a:endParaRPr lang="en-US" smtClean="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minimize the Ribbon by right-clicking one of its tabs and clicking Minimize the Ribbon. Repeat that procedure to redisplay the Ribbon. You can also use the arrow to the left of the Help (?) button in the upper-right corner of the PowerPoint window to minimize or restore the Ribbon.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15</a:t>
            </a:fld>
            <a:endParaRPr lang="en-US" smtClean="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16</a:t>
            </a:fld>
            <a:endParaRPr lang="en-US" smtClean="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17</a:t>
            </a:fld>
            <a:endParaRPr lang="en-US" smtClean="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press Esc to close an open drop-down list.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18</a:t>
            </a:fld>
            <a:endParaRPr lang="en-US" smtClean="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19</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a:t>
            </a:fld>
            <a:endParaRPr lang="en-US" smtClean="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20</a:t>
            </a:fld>
            <a:endParaRPr lang="en-US" smtClean="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21</a:t>
            </a:fld>
            <a:endParaRPr lang="en-US" smtClean="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press Esc to close a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22</a:t>
            </a:fld>
            <a:endParaRPr lang="en-US" smtClean="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23</a:t>
            </a:fld>
            <a:endParaRPr lang="en-US" smtClean="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24</a:t>
            </a:fld>
            <a:endParaRPr lang="en-US" smtClean="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must press Alt each time you want to see a tab’s </a:t>
            </a:r>
            <a:r>
              <a:rPr lang="en-US" sz="1200" kern="1200" dirty="0" err="1" smtClean="0">
                <a:solidFill>
                  <a:schemeClr val="tx1"/>
                </a:solidFill>
                <a:latin typeface="+mn-lt"/>
                <a:ea typeface="ＭＳ Ｐゴシック" charset="-128"/>
                <a:cs typeface="ＭＳ Ｐゴシック" charset="-128"/>
              </a:rPr>
              <a:t>KeyTips</a:t>
            </a:r>
            <a:r>
              <a:rPr lang="en-US" sz="1200" kern="1200" dirty="0" smtClean="0">
                <a:solidFill>
                  <a:schemeClr val="tx1"/>
                </a:solidFill>
                <a:latin typeface="+mn-lt"/>
                <a:ea typeface="ＭＳ Ｐゴシック" charset="-128"/>
                <a:cs typeface="ＭＳ Ｐゴシック" charset="-128"/>
              </a:rPr>
              <a:t>. If you issue one command by keyboard shortcut, you have to press Alt again to redisplay the tab’s </a:t>
            </a:r>
            <a:r>
              <a:rPr lang="en-US" sz="1200" kern="1200" dirty="0" err="1" smtClean="0">
                <a:solidFill>
                  <a:schemeClr val="tx1"/>
                </a:solidFill>
                <a:latin typeface="+mn-lt"/>
                <a:ea typeface="ＭＳ Ｐゴシック" charset="-128"/>
                <a:cs typeface="ＭＳ Ｐゴシック" charset="-128"/>
              </a:rPr>
              <a:t>KeyTips</a:t>
            </a:r>
            <a:r>
              <a:rPr lang="en-US" sz="1200" kern="1200" dirty="0" smtClean="0">
                <a:solidFill>
                  <a:schemeClr val="tx1"/>
                </a:solidFill>
                <a:latin typeface="+mn-lt"/>
                <a:ea typeface="ＭＳ Ｐゴシック" charset="-128"/>
                <a:cs typeface="ＭＳ Ｐゴシック" charset="-128"/>
              </a:rPr>
              <a:t> before you can issue another one.</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25</a:t>
            </a:fld>
            <a:endParaRPr lang="en-US" smtClean="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26</a:t>
            </a:fld>
            <a:endParaRPr lang="en-US" smtClean="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you accidentally press Alt, you can clear </a:t>
            </a:r>
            <a:r>
              <a:rPr lang="en-US" sz="1200" kern="1200" dirty="0" err="1" smtClean="0">
                <a:solidFill>
                  <a:schemeClr val="tx1"/>
                </a:solidFill>
                <a:latin typeface="+mn-lt"/>
                <a:ea typeface="ＭＳ Ｐゴシック" charset="-128"/>
                <a:cs typeface="ＭＳ Ｐゴシック" charset="-128"/>
              </a:rPr>
              <a:t>KeyTips</a:t>
            </a:r>
            <a:r>
              <a:rPr lang="en-US" sz="1200" kern="1200" dirty="0" smtClean="0">
                <a:solidFill>
                  <a:schemeClr val="tx1"/>
                </a:solidFill>
                <a:latin typeface="+mn-lt"/>
                <a:ea typeface="ＭＳ Ｐゴシック" charset="-128"/>
                <a:cs typeface="ＭＳ Ｐゴシック" charset="-128"/>
              </a:rPr>
              <a:t> from the screen by pressing Esc.</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27</a:t>
            </a:fld>
            <a:endParaRPr lang="en-US" smtClean="0">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28</a:t>
            </a:fld>
            <a:endParaRPr lang="en-US" smtClean="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29</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a:t>
            </a:fld>
            <a:endParaRPr lang="en-US" smtClean="0">
              <a:ea typeface="ＭＳ Ｐゴシック" charset="-128"/>
              <a:cs typeface="ＭＳ Ｐゴシック"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 PowerPoint 2007, instead of a File command, there was a File tab in the upper-left corner of the PowerPoint window. Clicking that button opened a menu that was similar to the menu and commands in Backstage view.</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30</a:t>
            </a:fld>
            <a:endParaRPr lang="en-US" smtClean="0">
              <a:ea typeface="ＭＳ Ｐゴシック" charset="-128"/>
              <a:cs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31</a:t>
            </a:fld>
            <a:endParaRPr lang="en-US" smtClean="0">
              <a:ea typeface="ＭＳ Ｐゴシック" charset="-128"/>
              <a:cs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32</a:t>
            </a:fld>
            <a:endParaRPr lang="en-US" smtClean="0">
              <a:ea typeface="ＭＳ Ｐゴシック" charset="-128"/>
              <a:cs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press Esc to close Backstage view.</a:t>
            </a:r>
          </a:p>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To open the File menu by using </a:t>
            </a:r>
            <a:r>
              <a:rPr lang="en-US" sz="1200" kern="1200" dirty="0" err="1" smtClean="0">
                <a:solidFill>
                  <a:schemeClr val="tx1"/>
                </a:solidFill>
                <a:latin typeface="+mn-lt"/>
                <a:ea typeface="ＭＳ Ｐゴシック" charset="-128"/>
                <a:cs typeface="ＭＳ Ｐゴシック" charset="-128"/>
              </a:rPr>
              <a:t>KeyTips</a:t>
            </a:r>
            <a:r>
              <a:rPr lang="en-US" sz="1200" kern="1200" dirty="0" smtClean="0">
                <a:solidFill>
                  <a:schemeClr val="tx1"/>
                </a:solidFill>
                <a:latin typeface="+mn-lt"/>
                <a:ea typeface="ＭＳ Ｐゴシック" charset="-128"/>
                <a:cs typeface="ＭＳ Ｐゴシック" charset="-128"/>
              </a:rPr>
              <a:t>, press Alt, and then press F.</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33</a:t>
            </a:fld>
            <a:endParaRPr lang="en-US" smtClean="0">
              <a:ea typeface="ＭＳ Ｐゴシック" charset="-128"/>
              <a:cs typeface="ＭＳ Ｐゴシック"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34</a:t>
            </a:fld>
            <a:endParaRPr lang="en-US" smtClean="0">
              <a:ea typeface="ＭＳ Ｐゴシック" charset="-128"/>
              <a:cs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open the Help window by pressing F1.</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35</a:t>
            </a:fld>
            <a:endParaRPr lang="en-US" smtClean="0">
              <a:ea typeface="ＭＳ Ｐゴシック" charset="-128"/>
              <a:cs typeface="ＭＳ Ｐゴシック"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Even if Office is set to work offline, you can still search for help online. Instead of clicking the Search button, click the drop-down arrow button to its right. When the menu opens, click Content from Office Online. The choice will affect only the current search.</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36</a:t>
            </a:fld>
            <a:endParaRPr lang="en-US" smtClean="0">
              <a:ea typeface="ＭＳ Ｐゴシック" charset="-128"/>
              <a:cs typeface="ＭＳ Ｐゴシック"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37</a:t>
            </a:fld>
            <a:endParaRPr lang="en-US" smtClean="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38</a:t>
            </a:fld>
            <a:endParaRPr lang="en-US" smtClean="0">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39</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a:t>
            </a:fld>
            <a:endParaRPr lang="en-US" smtClean="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40</a:t>
            </a:fld>
            <a:endParaRPr lang="en-US" smtClean="0">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41</a:t>
            </a:fld>
            <a:endParaRPr lang="en-US" smtClean="0">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42</a:t>
            </a:fld>
            <a:endParaRPr lang="en-US" smtClean="0">
              <a:ea typeface="ＭＳ Ｐゴシック" charset="-128"/>
              <a:cs typeface="ＭＳ Ｐゴシック"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43</a:t>
            </a:fld>
            <a:endParaRPr lang="en-US" smtClean="0">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open the Open dialog box by pressing </a:t>
            </a:r>
            <a:r>
              <a:rPr lang="en-US" sz="1200" kern="1200" dirty="0" err="1" smtClean="0">
                <a:solidFill>
                  <a:schemeClr val="tx1"/>
                </a:solidFill>
                <a:latin typeface="+mn-lt"/>
                <a:ea typeface="ＭＳ Ｐゴシック" charset="-128"/>
                <a:cs typeface="ＭＳ Ｐゴシック" charset="-128"/>
              </a:rPr>
              <a:t>Ctrl+O</a:t>
            </a:r>
            <a:r>
              <a:rPr lang="en-US" sz="1200" kern="1200" dirty="0" smtClean="0">
                <a:solidFill>
                  <a:schemeClr val="tx1"/>
                </a:solidFill>
                <a:latin typeface="+mn-lt"/>
                <a:ea typeface="ＭＳ Ｐゴシック" charset="-128"/>
                <a:cs typeface="ＭＳ Ｐゴシック" charset="-128"/>
              </a:rPr>
              <a: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44</a:t>
            </a:fld>
            <a:endParaRPr lang="en-US" smtClean="0">
              <a:ea typeface="ＭＳ Ｐゴシック" charset="-128"/>
              <a:cs typeface="ＭＳ Ｐゴシック"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Instead of clicking the file’s name in the Open dialog box and then clicking the Open button, you can double-click the file’s name to open the presentation.</a:t>
            </a:r>
          </a:p>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a presentation has been opened recently, its name should appear on the Recent Documents list. After opening Backstage view, click Recent, and then click the presentation’s name to open it.</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45</a:t>
            </a:fld>
            <a:endParaRPr lang="en-US" smtClean="0">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46</a:t>
            </a:fld>
            <a:endParaRPr lang="en-US" smtClean="0">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47</a:t>
            </a:fld>
            <a:endParaRPr lang="en-US" smtClean="0">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Instead of using the Ribbon to change views, you can use the View toolbar in the lower-right corner of the PowerPoint window.</a:t>
            </a:r>
          </a:p>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formatted slides are hard to read in Slide Sorter view, press Alt and click a slide to see its heading clearly.</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48</a:t>
            </a:fld>
            <a:endParaRPr lang="en-US" smtClean="0">
              <a:ea typeface="ＭＳ Ｐゴシック" charset="-128"/>
              <a:cs typeface="ＭＳ Ｐゴシック"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There is no button for Notes Page view on the Views toolbar at the bottom of the PowerPoint window; you must access it via the Ribbon.</a:t>
            </a:r>
            <a:endParaRPr lang="en-US" sz="1200" kern="1200" dirty="0">
              <a:solidFill>
                <a:schemeClr val="tx1"/>
              </a:solidFill>
              <a:latin typeface="+mn-lt"/>
              <a:ea typeface="ＭＳ Ｐゴシック" charset="-128"/>
              <a:cs typeface="ＭＳ Ｐゴシック" charset="-128"/>
            </a:endParaRP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49</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a:t>
            </a:fld>
            <a:endParaRPr lang="en-US" smtClean="0">
              <a:ea typeface="ＭＳ Ｐゴシック" charset="-128"/>
              <a:cs typeface="ＭＳ Ｐゴシック"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switch to Slide Show view by pressing F5.</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50</a:t>
            </a:fld>
            <a:endParaRPr lang="en-US" smtClean="0">
              <a:ea typeface="ＭＳ Ｐゴシック" charset="-128"/>
              <a:cs typeface="ＭＳ Ｐゴシック"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will work with PowerPoint’s printing options and practice previewing a presentation later in this lesson.</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51</a:t>
            </a:fld>
            <a:endParaRPr lang="en-US" smtClean="0">
              <a:ea typeface="ＭＳ Ｐゴシック" charset="-128"/>
              <a:cs typeface="ＭＳ Ｐゴシック"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52</a:t>
            </a:fld>
            <a:endParaRPr lang="en-US" smtClean="0">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click the Zoom level indicator at the far left of the Zoom control (located on the right end of the Status Bar) to display the Zoom dialog box.</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53</a:t>
            </a:fld>
            <a:endParaRPr lang="en-US" smtClean="0">
              <a:ea typeface="ＭＳ Ｐゴシック" charset="-128"/>
              <a:cs typeface="ＭＳ Ｐゴシック"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drag the Zoom control’s slider bar to the right or left to change the zoom level. However, in Normal view, the slider controls only the Slides pane, regardless of what pane is selected. If you want to change the zoom for the Slides/Outline pane, you must use the dialog box.</a:t>
            </a:r>
          </a:p>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resize the Slide pane by dragging its bottom border up or down, or by dragging its left-hand border to the right or left. The Slides/Outline pane and Notes pane also change size when you drag the borders.</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54</a:t>
            </a:fld>
            <a:endParaRPr lang="en-US" smtClean="0">
              <a:ea typeface="ＭＳ Ｐゴシック" charset="-128"/>
              <a:cs typeface="ＭＳ Ｐゴシック"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55</a:t>
            </a:fld>
            <a:endParaRPr lang="en-US" smtClean="0">
              <a:ea typeface="ＭＳ Ｐゴシック" charset="-128"/>
              <a:cs typeface="ＭＳ Ｐゴシック"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56</a:t>
            </a:fld>
            <a:endParaRPr lang="en-US" smtClean="0">
              <a:ea typeface="ＭＳ Ｐゴシック" charset="-128"/>
              <a:cs typeface="ＭＳ Ｐゴシック"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57</a:t>
            </a:fld>
            <a:endParaRPr lang="en-US" smtClean="0">
              <a:ea typeface="ＭＳ Ｐゴシック" charset="-128"/>
              <a:cs typeface="ＭＳ Ｐゴシック"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58</a:t>
            </a:fld>
            <a:endParaRPr lang="en-US" smtClean="0">
              <a:ea typeface="ＭＳ Ｐゴシック" charset="-128"/>
              <a:cs typeface="ＭＳ Ｐゴシック"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59</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a:t>
            </a:fld>
            <a:endParaRPr lang="en-US" smtClean="0">
              <a:ea typeface="ＭＳ Ｐゴシック" charset="-128"/>
              <a:cs typeface="ＭＳ Ｐゴシック"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60</a:t>
            </a:fld>
            <a:endParaRPr lang="en-US" smtClean="0">
              <a:ea typeface="ＭＳ Ｐゴシック" charset="-128"/>
              <a:cs typeface="ＭＳ Ｐゴシック"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61</a:t>
            </a:fld>
            <a:endParaRPr lang="en-US" smtClean="0">
              <a:ea typeface="ＭＳ Ｐゴシック" charset="-128"/>
              <a:cs typeface="ＭＳ Ｐゴシック"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62</a:t>
            </a:fld>
            <a:endParaRPr lang="en-US" smtClean="0">
              <a:ea typeface="ＭＳ Ｐゴシック" charset="-128"/>
              <a:cs typeface="ＭＳ Ｐゴシック"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The current slide’s number always appears in the lower-left corner of the status bar.</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63</a:t>
            </a:fld>
            <a:endParaRPr lang="en-US" smtClean="0">
              <a:ea typeface="ＭＳ Ｐゴシック" charset="-128"/>
              <a:cs typeface="ＭＳ Ｐゴシック"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64</a:t>
            </a:fld>
            <a:endParaRPr lang="en-US" smtClean="0">
              <a:ea typeface="ＭＳ Ｐゴシック" charset="-128"/>
              <a:cs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65</a:t>
            </a:fld>
            <a:endParaRPr lang="en-US" smtClean="0">
              <a:ea typeface="ＭＳ Ｐゴシック" charset="-128"/>
              <a:cs typeface="ＭＳ Ｐゴシック"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66</a:t>
            </a:fld>
            <a:endParaRPr lang="en-US" smtClean="0">
              <a:ea typeface="ＭＳ Ｐゴシック" charset="-128"/>
              <a:cs typeface="ＭＳ Ｐゴシック"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67</a:t>
            </a:fld>
            <a:endParaRPr lang="en-US" smtClean="0">
              <a:ea typeface="ＭＳ Ｐゴシック" charset="-128"/>
              <a:cs typeface="ＭＳ Ｐゴシック"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68</a:t>
            </a:fld>
            <a:endParaRPr lang="en-US" smtClean="0">
              <a:ea typeface="ＭＳ Ｐゴシック" charset="-128"/>
              <a:cs typeface="ＭＳ Ｐゴシック"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69</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a:t>
            </a:fld>
            <a:endParaRPr lang="en-US" smtClean="0">
              <a:ea typeface="ＭＳ Ｐゴシック" charset="-128"/>
              <a:cs typeface="ＭＳ Ｐゴシック"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70</a:t>
            </a:fld>
            <a:endParaRPr lang="en-US" smtClean="0">
              <a:ea typeface="ＭＳ Ｐゴシック" charset="-128"/>
              <a:cs typeface="ＭＳ Ｐゴシック"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71</a:t>
            </a:fld>
            <a:endParaRPr lang="en-US" smtClean="0">
              <a:ea typeface="ＭＳ Ｐゴシック" charset="-128"/>
              <a:cs typeface="ＭＳ Ｐゴシック"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72</a:t>
            </a:fld>
            <a:endParaRPr lang="en-US" smtClean="0">
              <a:ea typeface="ＭＳ Ｐゴシック" charset="-128"/>
              <a:cs typeface="ＭＳ Ｐゴシック"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Remember that you can adjust the Zoom level for the Outline tab, or any other pane, as needed if the content is not shown at a convenient size for working with it.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73</a:t>
            </a:fld>
            <a:endParaRPr lang="en-US" smtClean="0">
              <a:ea typeface="ＭＳ Ｐゴシック" charset="-128"/>
              <a:cs typeface="ＭＳ Ｐゴシック"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74</a:t>
            </a:fld>
            <a:endParaRPr lang="en-US" smtClean="0">
              <a:ea typeface="ＭＳ Ｐゴシック" charset="-128"/>
              <a:cs typeface="ＭＳ Ｐゴシック"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75</a:t>
            </a:fld>
            <a:endParaRPr lang="en-US" smtClean="0">
              <a:ea typeface="ＭＳ Ｐゴシック" charset="-128"/>
              <a:cs typeface="ＭＳ Ｐゴシック"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76</a:t>
            </a:fld>
            <a:endParaRPr lang="en-US" smtClean="0">
              <a:ea typeface="ＭＳ Ｐゴシック" charset="-128"/>
              <a:cs typeface="ＭＳ Ｐゴシック"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77</a:t>
            </a:fld>
            <a:endParaRPr lang="en-US" smtClean="0">
              <a:ea typeface="ＭＳ Ｐゴシック" charset="-128"/>
              <a:cs typeface="ＭＳ Ｐゴシック"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78</a:t>
            </a:fld>
            <a:endParaRPr lang="en-US" smtClean="0">
              <a:ea typeface="ＭＳ Ｐゴシック" charset="-128"/>
              <a:cs typeface="ＭＳ Ｐゴシック"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79</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If PowerPoint has recently been used on your computer, it may appear on the top level of the Start menu, when you first click the Start button. If it appears there, you can click that shortcut to start the program, rather than clicking All Programs and Microsoft Office to find it.</a:t>
            </a:r>
          </a:p>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also click the Start button and then begin typing PowerPoint; after you have typed the first few letters, PowerPoint should appear above the Start button; click on it there to start the program. </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a:t>
            </a:fld>
            <a:endParaRPr lang="en-US" smtClean="0">
              <a:ea typeface="ＭＳ Ｐゴシック" charset="-128"/>
              <a:cs typeface="ＭＳ Ｐゴシック" charset="-128"/>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80</a:t>
            </a:fld>
            <a:endParaRPr lang="en-US" smtClean="0">
              <a:ea typeface="ＭＳ Ｐゴシック" charset="-128"/>
              <a:cs typeface="ＭＳ Ｐゴシック"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issue the Copy command by pressing </a:t>
            </a:r>
            <a:r>
              <a:rPr lang="en-US" sz="1200" kern="1200" dirty="0" err="1" smtClean="0">
                <a:solidFill>
                  <a:schemeClr val="tx1"/>
                </a:solidFill>
                <a:latin typeface="+mn-lt"/>
                <a:ea typeface="ＭＳ Ｐゴシック" charset="-128"/>
                <a:cs typeface="ＭＳ Ｐゴシック" charset="-128"/>
              </a:rPr>
              <a:t>Ctrl+C</a:t>
            </a:r>
            <a:r>
              <a:rPr lang="en-US" sz="1200" kern="1200" dirty="0" smtClean="0">
                <a:solidFill>
                  <a:schemeClr val="tx1"/>
                </a:solidFill>
                <a:latin typeface="+mn-lt"/>
                <a:ea typeface="ＭＳ Ｐゴシック" charset="-128"/>
                <a:cs typeface="ＭＳ Ｐゴシック" charset="-128"/>
              </a:rPr>
              <a: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81</a:t>
            </a:fld>
            <a:endParaRPr lang="en-US" smtClean="0">
              <a:ea typeface="ＭＳ Ｐゴシック" charset="-128"/>
              <a:cs typeface="ＭＳ Ｐゴシック"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The Paste Options icon that appears near the pasted text in Figure 1-34 opens a menu when clicked; from that menu you can choose pasting options. In this case you will ignore the icon, accepting the default pasting options.</a:t>
            </a:r>
          </a:p>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issue the Paste command by pressing </a:t>
            </a:r>
            <a:r>
              <a:rPr lang="en-US" sz="1200" kern="1200" dirty="0" err="1" smtClean="0">
                <a:solidFill>
                  <a:schemeClr val="tx1"/>
                </a:solidFill>
                <a:latin typeface="+mn-lt"/>
                <a:ea typeface="ＭＳ Ｐゴシック" charset="-128"/>
                <a:cs typeface="ＭＳ Ｐゴシック" charset="-128"/>
              </a:rPr>
              <a:t>Ctrl+V</a:t>
            </a:r>
            <a:r>
              <a:rPr lang="en-US" sz="1200" kern="1200" dirty="0" smtClean="0">
                <a:solidFill>
                  <a:schemeClr val="tx1"/>
                </a:solidFill>
                <a:latin typeface="+mn-lt"/>
                <a:ea typeface="ＭＳ Ｐゴシック" charset="-128"/>
                <a:cs typeface="ＭＳ Ｐゴシック" charset="-128"/>
              </a:rPr>
              <a:t>.</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82</a:t>
            </a:fld>
            <a:endParaRPr lang="en-US" smtClean="0">
              <a:ea typeface="ＭＳ Ｐゴシック" charset="-128"/>
              <a:cs typeface="ＭＳ Ｐゴシック"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issue the Cut command by pressing </a:t>
            </a:r>
            <a:r>
              <a:rPr lang="en-US" sz="1200" kern="1200" dirty="0" err="1" smtClean="0">
                <a:solidFill>
                  <a:schemeClr val="tx1"/>
                </a:solidFill>
                <a:latin typeface="+mn-lt"/>
                <a:ea typeface="ＭＳ Ｐゴシック" charset="-128"/>
                <a:cs typeface="ＭＳ Ｐゴシック" charset="-128"/>
              </a:rPr>
              <a:t>Ctrl+X</a:t>
            </a:r>
            <a:r>
              <a:rPr lang="en-US" sz="1200" kern="1200" dirty="0" smtClean="0">
                <a:solidFill>
                  <a:schemeClr val="tx1"/>
                </a:solidFill>
                <a:latin typeface="+mn-lt"/>
                <a:ea typeface="ＭＳ Ｐゴシック" charset="-128"/>
                <a:cs typeface="ＭＳ Ｐゴシック" charset="-128"/>
              </a:rPr>
              <a:t>.</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83</a:t>
            </a:fld>
            <a:endParaRPr lang="en-US" smtClean="0">
              <a:ea typeface="ＭＳ Ｐゴシック" charset="-128"/>
              <a:cs typeface="ＭＳ Ｐゴシック"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84</a:t>
            </a:fld>
            <a:endParaRPr lang="en-US" smtClean="0">
              <a:ea typeface="ＭＳ Ｐゴシック" charset="-128"/>
              <a:cs typeface="ＭＳ Ｐゴシック"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85</a:t>
            </a:fld>
            <a:endParaRPr lang="en-US" smtClean="0">
              <a:ea typeface="ＭＳ Ｐゴシック" charset="-128"/>
              <a:cs typeface="ＭＳ Ｐゴシック"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Another Way:</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You can press </a:t>
            </a:r>
            <a:r>
              <a:rPr lang="en-US" sz="1200" kern="1200" dirty="0" err="1" smtClean="0">
                <a:solidFill>
                  <a:schemeClr val="tx1"/>
                </a:solidFill>
                <a:latin typeface="+mn-lt"/>
                <a:ea typeface="ＭＳ Ｐゴシック" charset="-128"/>
                <a:cs typeface="ＭＳ Ｐゴシック" charset="-128"/>
              </a:rPr>
              <a:t>Ctrl+P</a:t>
            </a:r>
            <a:r>
              <a:rPr lang="en-US" sz="1200" kern="1200" dirty="0" smtClean="0">
                <a:solidFill>
                  <a:schemeClr val="tx1"/>
                </a:solidFill>
                <a:latin typeface="+mn-lt"/>
                <a:ea typeface="ＭＳ Ｐゴシック" charset="-128"/>
                <a:cs typeface="ＭＳ Ｐゴシック" charset="-128"/>
              </a:rPr>
              <a:t> instead of steps 1 and 2.</a:t>
            </a:r>
          </a:p>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Printing options are discussed in Lesson 2.</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86</a:t>
            </a:fld>
            <a:endParaRPr lang="en-US" smtClean="0">
              <a:ea typeface="ＭＳ Ｐゴシック" charset="-128"/>
              <a:cs typeface="ＭＳ Ｐゴシック"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In Lesson 10, you will learn how to save a presentation in other formats for sharing with people who might not have PowerPoint 2010 installed.</a:t>
            </a: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87</a:t>
            </a:fld>
            <a:endParaRPr lang="en-US" smtClean="0">
              <a:ea typeface="ＭＳ Ｐゴシック" charset="-128"/>
              <a:cs typeface="ＭＳ Ｐゴシック"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88</a:t>
            </a:fld>
            <a:endParaRPr lang="en-US" smtClean="0">
              <a:ea typeface="ＭＳ Ｐゴシック" charset="-128"/>
              <a:cs typeface="ＭＳ Ｐゴシック"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r>
              <a:rPr lang="en-US" sz="1200" b="1" kern="1200" dirty="0" smtClean="0">
                <a:solidFill>
                  <a:schemeClr val="tx1"/>
                </a:solidFill>
                <a:latin typeface="+mn-lt"/>
                <a:ea typeface="ＭＳ Ｐゴシック" charset="-128"/>
                <a:cs typeface="ＭＳ Ｐゴシック" charset="-128"/>
              </a:rPr>
              <a:t>Take Note: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Ask your instructor if you should append your initials to the end of each file name for the exercises in this book, to keep your files separate from those of other students.</a:t>
            </a:r>
          </a:p>
          <a:p>
            <a:r>
              <a:rPr lang="en-US" sz="1200" b="1" kern="1200" dirty="0" smtClean="0">
                <a:solidFill>
                  <a:schemeClr val="tx1"/>
                </a:solidFill>
                <a:latin typeface="+mn-lt"/>
                <a:ea typeface="ＭＳ Ｐゴシック" charset="-128"/>
                <a:cs typeface="ＭＳ Ｐゴシック" charset="-128"/>
              </a:rPr>
              <a:t>Cross Reference:</a:t>
            </a:r>
            <a:r>
              <a:rPr lang="en-US" sz="1200" b="1"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Presentations created in PowerPoint 2007 and 2010 are incompatible with earlier versions of PowerPoint. However, you can save in an earlier format for backward compatibility; that skill is covered in Lesson 2.</a:t>
            </a:r>
          </a:p>
          <a:p>
            <a:endParaRPr lang="en-US" sz="1200" kern="1200" dirty="0" smtClean="0">
              <a:solidFill>
                <a:schemeClr val="tx1"/>
              </a:solidFill>
              <a:latin typeface="+mn-lt"/>
              <a:ea typeface="ＭＳ Ｐゴシック" charset="-128"/>
              <a:cs typeface="ＭＳ Ｐゴシック" charset="-128"/>
            </a:endParaRPr>
          </a:p>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89</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a:t>
            </a:fld>
            <a:endParaRPr lang="en-US" smtClean="0">
              <a:ea typeface="ＭＳ Ｐゴシック" charset="-128"/>
              <a:cs typeface="ＭＳ Ｐゴシック" charset="-128"/>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90</a:t>
            </a:fld>
            <a:endParaRPr lang="en-US" smtClean="0">
              <a:ea typeface="ＭＳ Ｐゴシック" charset="-128"/>
              <a:cs typeface="ＭＳ Ｐゴシック"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91</a:t>
            </a:fld>
            <a:endParaRPr lang="en-US" smtClean="0">
              <a:ea typeface="ＭＳ Ｐゴシック" charset="-128"/>
              <a:cs typeface="ＭＳ Ｐゴシック"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a:lstStyle/>
          <a:p>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F4736-4B19-48A5-BB83-ECA4E4CD468B}" type="slidenum">
              <a:rPr lang="en-US" smtClean="0">
                <a:ea typeface="ＭＳ Ｐゴシック" charset="-128"/>
                <a:cs typeface="ＭＳ Ｐゴシック" charset="-128"/>
              </a:rPr>
              <a:pPr/>
              <a:t>92</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60A7FE5-1540-4DEE-8F3D-FD5D1915A611}"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6E24F0-B97B-4F67-9910-249435EF80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AE0D6A-C4C7-429D-BFAD-02B61FBBD779}"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D9CD3-34EE-43B7-8A32-DC089D8AD87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1D92F2-14CB-40CD-8FC9-C83C355EC19A}"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FA4201-4EFC-4F15-9238-607605412DB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50292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85A2F9A2-2681-489D-8D88-15BFBF18BB91}"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7D00B8-6425-474D-8F5E-A3B2A80FF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E468463-6791-4936-B6C0-DCD80232F74D}"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8061AA-D9F5-449F-B8F3-5E4B814C316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3F68023-3EA0-4992-99A3-3D90EA77CBC6}" type="datetimeFigureOut">
              <a:rPr lang="en-US"/>
              <a:pPr>
                <a:defRPr/>
              </a:pPr>
              <a:t>8/24/2011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E038A-DDC2-41D0-A0EA-1B90D76B7B0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393C7A2-DF74-45B7-9365-A23842EAF93A}" type="datetimeFigureOut">
              <a:rPr lang="en-US"/>
              <a:pPr>
                <a:defRPr/>
              </a:pPr>
              <a:t>8/24/2011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3B8CB1-9864-4B0C-B9C4-014E41D943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9C73B1-F3F0-4C33-B9F3-6C641CE001AC}" type="datetimeFigureOut">
              <a:rPr lang="en-US"/>
              <a:pPr>
                <a:defRPr/>
              </a:pPr>
              <a:t>8/24/2011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82F234F-8D55-41ED-A44D-EDCCEAF39F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67F6692-C048-4EBA-8E61-F9A1E9269DD3}" type="datetimeFigureOut">
              <a:rPr lang="en-US"/>
              <a:pPr>
                <a:defRPr/>
              </a:pPr>
              <a:t>8/24/2011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26971B-25C9-47E5-80F4-C3CBB60D247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BC27A2-BE80-4A11-A665-77691B06294E}" type="datetimeFigureOut">
              <a:rPr lang="en-US"/>
              <a:pPr>
                <a:defRPr/>
              </a:pPr>
              <a:t>8/24/2011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42A8E0D-BDA3-4278-ACBA-F8D4E57BBA2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9FC5939-55D2-4346-AAD1-8B182337F7DF}" type="datetimeFigureOut">
              <a:rPr lang="en-US"/>
              <a:pPr>
                <a:defRPr/>
              </a:pPr>
              <a:t>8/24/2011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B7867F-1341-415F-93E1-BC4104DA636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4591D5C-BD2C-440D-B5DD-87E455141190}" type="datetimeFigureOut">
              <a:rPr lang="en-US"/>
              <a:pPr>
                <a:defRPr/>
              </a:pPr>
              <a:t>8/24/2011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0D994-A814-4EAE-901C-9B1CA92FC8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CDCB"/>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435546"/>
            <a:ext cx="8306809" cy="603387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cxnSp>
        <p:nvCxnSpPr>
          <p:cNvPr id="1030" name="Straight Connector 7"/>
          <p:cNvCxnSpPr>
            <a:cxnSpLocks noChangeShapeType="1"/>
          </p:cNvCxnSpPr>
          <p:nvPr/>
        </p:nvCxnSpPr>
        <p:spPr bwMode="auto">
          <a:xfrm>
            <a:off x="533400" y="1447800"/>
            <a:ext cx="8077200" cy="1588"/>
          </a:xfrm>
          <a:prstGeom prst="line">
            <a:avLst/>
          </a:prstGeom>
          <a:noFill/>
          <a:ln w="57150">
            <a:solidFill>
              <a:srgbClr val="000080"/>
            </a:solidFill>
            <a:round/>
            <a:headEnd/>
            <a:tailEnd/>
          </a:ln>
        </p:spPr>
      </p:cxnSp>
      <p:sp>
        <p:nvSpPr>
          <p:cNvPr id="149506" name="Rectangle 2"/>
          <p:cNvSpPr>
            <a:spLocks noGrp="1" noChangeArrowheads="1"/>
          </p:cNvSpPr>
          <p:nvPr>
            <p:ph type="title"/>
          </p:nvPr>
        </p:nvSpPr>
        <p:spPr bwMode="auto">
          <a:xfrm>
            <a:off x="457200" y="457200"/>
            <a:ext cx="82296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2" name="Rectangle 3"/>
          <p:cNvSpPr>
            <a:spLocks noGrp="1" noChangeArrowheads="1"/>
          </p:cNvSpPr>
          <p:nvPr>
            <p:ph type="body" idx="1"/>
          </p:nvPr>
        </p:nvSpPr>
        <p:spPr bwMode="auto">
          <a:xfrm>
            <a:off x="457200" y="14478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95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400">
                <a:ea typeface="+mn-ea"/>
                <a:cs typeface="+mn-cs"/>
              </a:defRPr>
            </a:lvl1pPr>
          </a:lstStyle>
          <a:p>
            <a:pPr>
              <a:defRPr/>
            </a:pPr>
            <a:fld id="{D70529FF-6A4C-4583-8698-85B45217EEC7}" type="datetimeFigureOut">
              <a:rPr lang="en-US"/>
              <a:pPr>
                <a:defRPr/>
              </a:pPr>
              <a:t>8/24/2011</a:t>
            </a:fld>
            <a:endParaRPr lang="en-US"/>
          </a:p>
        </p:txBody>
      </p:sp>
      <p:sp>
        <p:nvSpPr>
          <p:cNvPr id="1495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ea typeface="+mn-ea"/>
                <a:cs typeface="+mn-cs"/>
              </a:defRPr>
            </a:lvl1pPr>
          </a:lstStyle>
          <a:p>
            <a:pPr>
              <a:defRPr/>
            </a:pPr>
            <a:endParaRPr lang="en-US"/>
          </a:p>
        </p:txBody>
      </p:sp>
      <p:sp>
        <p:nvSpPr>
          <p:cNvPr id="1495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ea typeface="+mn-ea"/>
                <a:cs typeface="+mn-cs"/>
              </a:defRPr>
            </a:lvl1pPr>
          </a:lstStyle>
          <a:p>
            <a:pPr>
              <a:defRPr/>
            </a:pPr>
            <a:fld id="{82A9F5A3-6675-4BB0-882C-C79FCC76E21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2" r:id="rId1"/>
    <p:sldLayoutId id="2147484061" r:id="rId2"/>
    <p:sldLayoutId id="2147484060" r:id="rId3"/>
    <p:sldLayoutId id="2147484059" r:id="rId4"/>
    <p:sldLayoutId id="2147484058" r:id="rId5"/>
    <p:sldLayoutId id="2147484057" r:id="rId6"/>
    <p:sldLayoutId id="2147484056" r:id="rId7"/>
    <p:sldLayoutId id="2147484055" r:id="rId8"/>
    <p:sldLayoutId id="2147484054" r:id="rId9"/>
    <p:sldLayoutId id="2147484053" r:id="rId10"/>
    <p:sldLayoutId id="2147484052" r:id="rId11"/>
    <p:sldLayoutId id="2147484051" r:id="rId12"/>
  </p:sldLayoutIdLst>
  <p:txStyles>
    <p:titleStyle>
      <a:lvl1pPr algn="l" rtl="0" fontAlgn="base">
        <a:spcBef>
          <a:spcPct val="0"/>
        </a:spcBef>
        <a:spcAft>
          <a:spcPct val="0"/>
        </a:spcAft>
        <a:defRPr sz="3200">
          <a:solidFill>
            <a:srgbClr val="0000CC"/>
          </a:solidFill>
          <a:effectLst>
            <a:outerShdw blurRad="38100" dist="38100" dir="2700000" algn="tl">
              <a:srgbClr val="000000"/>
            </a:outerShdw>
          </a:effectLst>
          <a:latin typeface="+mj-lt"/>
          <a:ea typeface="ＭＳ Ｐゴシック" charset="-128"/>
          <a:cs typeface="ＭＳ Ｐゴシック" charset="-128"/>
        </a:defRPr>
      </a:lvl1pPr>
      <a:lvl2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2pPr>
      <a:lvl3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3pPr>
      <a:lvl4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4pPr>
      <a:lvl5pPr algn="l" rtl="0" fontAlgn="base">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ea typeface="ＭＳ Ｐゴシック" charset="-128"/>
          <a:cs typeface="ＭＳ Ｐゴシック" charset="-128"/>
        </a:defRPr>
      </a:lvl5pPr>
      <a:lvl6pPr marL="4572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6pPr>
      <a:lvl7pPr marL="9144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7pPr>
      <a:lvl8pPr marL="13716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8pPr>
      <a:lvl9pPr marL="1828800" algn="l" rtl="0" eaLnBrk="1" fontAlgn="base" hangingPunct="1">
        <a:spcBef>
          <a:spcPct val="0"/>
        </a:spcBef>
        <a:spcAft>
          <a:spcPct val="0"/>
        </a:spcAft>
        <a:defRPr sz="3200">
          <a:solidFill>
            <a:srgbClr val="0000CC"/>
          </a:solidFill>
          <a:effectLst>
            <a:outerShdw blurRad="38100" dist="38100" dir="2700000" algn="tl">
              <a:srgbClr val="000000"/>
            </a:outerShdw>
          </a:effectLst>
          <a:latin typeface="Franklin Gothic Medium" pitchFamily="34" charset="0"/>
        </a:defRPr>
      </a:lvl9pPr>
    </p:titleStyle>
    <p:bodyStyle>
      <a:lvl1pPr marL="342900" indent="-342900" algn="l" rtl="0" fontAlgn="base">
        <a:spcBef>
          <a:spcPct val="20000"/>
        </a:spcBef>
        <a:spcAft>
          <a:spcPct val="0"/>
        </a:spcAft>
        <a:buClr>
          <a:srgbClr val="0000CC"/>
        </a:buClr>
        <a:buChar char="•"/>
        <a:defRPr sz="3200">
          <a:solidFill>
            <a:schemeClr val="tx1"/>
          </a:solidFill>
          <a:latin typeface="+mn-lt"/>
          <a:ea typeface="ＭＳ Ｐゴシック" charset="-128"/>
          <a:cs typeface="ＭＳ Ｐゴシック" charset="-128"/>
        </a:defRPr>
      </a:lvl1pPr>
      <a:lvl2pPr marL="742950" indent="-285750" algn="l" rtl="0" fontAlgn="base">
        <a:spcBef>
          <a:spcPct val="20000"/>
        </a:spcBef>
        <a:spcAft>
          <a:spcPct val="0"/>
        </a:spcAft>
        <a:buClr>
          <a:srgbClr val="0000CC"/>
        </a:buClr>
        <a:buChar char="–"/>
        <a:defRPr sz="3000">
          <a:solidFill>
            <a:schemeClr val="tx1"/>
          </a:solidFill>
          <a:latin typeface="+mn-lt"/>
          <a:ea typeface="ＭＳ Ｐゴシック" charset="-128"/>
        </a:defRPr>
      </a:lvl2pPr>
      <a:lvl3pPr marL="1143000" indent="-228600" algn="l" rtl="0" fontAlgn="base">
        <a:spcBef>
          <a:spcPct val="20000"/>
        </a:spcBef>
        <a:spcAft>
          <a:spcPct val="0"/>
        </a:spcAft>
        <a:buClr>
          <a:schemeClr val="tx1"/>
        </a:buClr>
        <a:buChar char="•"/>
        <a:defRPr sz="2800">
          <a:solidFill>
            <a:schemeClr val="tx1"/>
          </a:solidFill>
          <a:latin typeface="+mn-lt"/>
          <a:ea typeface="ＭＳ Ｐゴシック" charset="-128"/>
        </a:defRPr>
      </a:lvl3pPr>
      <a:lvl4pPr marL="1600200" indent="-228600" algn="l" rtl="0" fontAlgn="base">
        <a:spcBef>
          <a:spcPct val="20000"/>
        </a:spcBef>
        <a:spcAft>
          <a:spcPct val="0"/>
        </a:spcAft>
        <a:buChar char="–"/>
        <a:defRPr sz="2000" b="1">
          <a:solidFill>
            <a:schemeClr val="tx1"/>
          </a:solidFill>
          <a:latin typeface="+mn-lt"/>
          <a:ea typeface="ＭＳ Ｐゴシック" charset="-128"/>
        </a:defRPr>
      </a:lvl4pPr>
      <a:lvl5pPr marL="2057400" indent="-228600" algn="l" rtl="0" fontAlgn="base">
        <a:spcBef>
          <a:spcPct val="20000"/>
        </a:spcBef>
        <a:spcAft>
          <a:spcPct val="0"/>
        </a:spcAft>
        <a:buChar char="»"/>
        <a:defRPr sz="2000" b="1">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ounded Rectangle 6"/>
          <p:cNvSpPr/>
          <p:nvPr/>
        </p:nvSpPr>
        <p:spPr>
          <a:xfrm>
            <a:off x="304800" y="1452563"/>
            <a:ext cx="8532813" cy="3043237"/>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Rounded Rectangle 8"/>
          <p:cNvSpPr/>
          <p:nvPr/>
        </p:nvSpPr>
        <p:spPr>
          <a:xfrm>
            <a:off x="418596" y="1528074"/>
            <a:ext cx="8306809" cy="2889482"/>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1"/>
          <p:cNvSpPr>
            <a:spLocks noGrp="1"/>
          </p:cNvSpPr>
          <p:nvPr>
            <p:ph type="ctrTitle" idx="4294967295"/>
          </p:nvPr>
        </p:nvSpPr>
        <p:spPr>
          <a:xfrm>
            <a:off x="0" y="2286000"/>
            <a:ext cx="8534400" cy="898525"/>
          </a:xfrm>
        </p:spPr>
        <p:txBody>
          <a:bodyPr lIns="45720" rIns="45720">
            <a:normAutofit/>
          </a:bodyPr>
          <a:lstStyle/>
          <a:p>
            <a:pPr algn="r">
              <a:defRPr/>
            </a:pPr>
            <a:r>
              <a:rPr lang="en-US" sz="4200" dirty="0" smtClean="0">
                <a:ea typeface="+mj-ea"/>
                <a:cs typeface="+mj-cs"/>
              </a:rPr>
              <a:t>PowerPoint Essentials</a:t>
            </a:r>
          </a:p>
        </p:txBody>
      </p:sp>
      <p:sp>
        <p:nvSpPr>
          <p:cNvPr id="15366" name="Subtitle 2"/>
          <p:cNvSpPr>
            <a:spLocks noGrp="1"/>
          </p:cNvSpPr>
          <p:nvPr>
            <p:ph type="body" idx="1"/>
          </p:nvPr>
        </p:nvSpPr>
        <p:spPr>
          <a:xfrm>
            <a:off x="304800" y="3124200"/>
            <a:ext cx="8183563" cy="1066800"/>
          </a:xfrm>
        </p:spPr>
        <p:txBody>
          <a:bodyPr lIns="182880" tIns="0"/>
          <a:lstStyle/>
          <a:p>
            <a:pPr marL="36513" indent="0" algn="r">
              <a:spcBef>
                <a:spcPct val="0"/>
              </a:spcBef>
              <a:buFontTx/>
              <a:buNone/>
            </a:pPr>
            <a:r>
              <a:rPr lang="en-US" sz="2800" dirty="0" smtClean="0"/>
              <a:t>Lesson 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the Ribbon</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the next exercise, you learn how to select commands from the </a:t>
            </a:r>
            <a:r>
              <a:rPr lang="en-US" sz="2400" b="1" i="1" dirty="0" smtClean="0"/>
              <a:t>Ribbon</a:t>
            </a:r>
            <a:r>
              <a:rPr lang="en-US" sz="2400" dirty="0" smtClean="0"/>
              <a:t>, which is the tabbed toolbar at the top of the window. </a:t>
            </a:r>
          </a:p>
          <a:p>
            <a:r>
              <a:rPr lang="en-US" sz="2400" dirty="0" smtClean="0"/>
              <a:t>The Ribbon is divided into </a:t>
            </a:r>
            <a:r>
              <a:rPr lang="en-US" sz="2400" b="1" i="1" dirty="0" smtClean="0"/>
              <a:t>tabs</a:t>
            </a:r>
            <a:r>
              <a:rPr lang="en-US" sz="2400" dirty="0" smtClean="0"/>
              <a:t>, and each tab contains several </a:t>
            </a:r>
            <a:r>
              <a:rPr lang="en-US" sz="2400" b="1" i="1" dirty="0" smtClean="0"/>
              <a:t>groups</a:t>
            </a:r>
            <a:r>
              <a:rPr lang="en-US" sz="2400" dirty="0" smtClean="0"/>
              <a:t> of related commands.</a:t>
            </a:r>
          </a:p>
          <a:p>
            <a:r>
              <a:rPr lang="en-US" sz="2400" dirty="0" smtClean="0"/>
              <a:t>On the Ribbon, some command groups feature a tool called a </a:t>
            </a:r>
            <a:r>
              <a:rPr lang="en-US" sz="2400" b="1" i="1" dirty="0" smtClean="0"/>
              <a:t>dialog box launcher</a:t>
            </a:r>
            <a:r>
              <a:rPr lang="en-US" sz="2400" dirty="0" smtClean="0"/>
              <a:t>—a small arrow in the group’s lower-right corner. </a:t>
            </a:r>
          </a:p>
          <a:p>
            <a:r>
              <a:rPr lang="en-US" sz="2400" dirty="0" smtClean="0"/>
              <a:t>You can click the arrow to open a </a:t>
            </a:r>
            <a:r>
              <a:rPr lang="en-US" sz="2400" b="1" i="1" dirty="0" smtClean="0"/>
              <a:t>dialog box</a:t>
            </a:r>
            <a:r>
              <a:rPr lang="en-US" sz="2400" dirty="0" smtClean="0"/>
              <a:t>, which provides tools and options related to a specific task. </a:t>
            </a:r>
          </a:p>
          <a:p>
            <a:r>
              <a:rPr lang="en-US" sz="2400" dirty="0" smtClean="0"/>
              <a:t>To close a dialog box without accepting any changes you may have made to it, click the Cancel button.</a:t>
            </a:r>
          </a:p>
        </p:txBody>
      </p:sp>
    </p:spTree>
    <p:extLst>
      <p:ext uri="{BB962C8B-B14F-4D97-AF65-F5344CB8AC3E}">
        <p14:creationId xmlns:p14="http://schemas.microsoft.com/office/powerpoint/2010/main" val="1496692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Using the Ribbon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Some of the Ribbon’s tools have small, downward-pointing arrows next to them. These arrows are called </a:t>
            </a:r>
            <a:r>
              <a:rPr lang="en-US" sz="2400" b="1" i="1" dirty="0" smtClean="0"/>
              <a:t>drop-down arrows</a:t>
            </a:r>
            <a:r>
              <a:rPr lang="en-US" sz="2400" dirty="0" smtClean="0"/>
              <a:t>; when you click one, a </a:t>
            </a:r>
            <a:r>
              <a:rPr lang="en-US" sz="2400" b="1" i="1" dirty="0" smtClean="0"/>
              <a:t>drop-down list</a:t>
            </a:r>
            <a:r>
              <a:rPr lang="en-US" sz="2400" dirty="0" smtClean="0"/>
              <a:t> opens, displaying options you can choose (such as a list of fonts). You can choose the option you want by clicking it.</a:t>
            </a:r>
          </a:p>
          <a:p>
            <a:r>
              <a:rPr lang="en-US" sz="2400" dirty="0" smtClean="0"/>
              <a:t>If you need more space on your screen, you can minimize (hide) the Ribbon by double-clicking the active tab. To restore the Ribbon, double-click the active tab again.</a:t>
            </a:r>
          </a:p>
        </p:txBody>
      </p:sp>
    </p:spTree>
    <p:extLst>
      <p:ext uri="{BB962C8B-B14F-4D97-AF65-F5344CB8AC3E}">
        <p14:creationId xmlns:p14="http://schemas.microsoft.com/office/powerpoint/2010/main" val="1158796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the Ribbon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 </a:t>
            </a:r>
            <a:r>
              <a:rPr lang="en-US" sz="2400" dirty="0" smtClean="0"/>
              <a:t>the new, blank presentation that is still open from the previous exercise.</a:t>
            </a:r>
          </a:p>
          <a:p>
            <a:pPr marL="457200" indent="-457200">
              <a:buFont typeface="+mj-lt"/>
              <a:buAutoNum type="arabicPeriod"/>
            </a:pPr>
            <a:r>
              <a:rPr lang="en-US" sz="2400" dirty="0" smtClean="0"/>
              <a:t>Look at the </a:t>
            </a:r>
            <a:br>
              <a:rPr lang="en-US" sz="2400" dirty="0" smtClean="0"/>
            </a:br>
            <a:r>
              <a:rPr lang="en-US" sz="2400" dirty="0" smtClean="0"/>
              <a:t>Ribbon, which </a:t>
            </a:r>
            <a:br>
              <a:rPr lang="en-US" sz="2400" dirty="0" smtClean="0"/>
            </a:br>
            <a:r>
              <a:rPr lang="en-US" sz="2400" dirty="0" smtClean="0"/>
              <a:t>appears in the </a:t>
            </a:r>
            <a:br>
              <a:rPr lang="en-US" sz="2400" dirty="0" smtClean="0"/>
            </a:br>
            <a:r>
              <a:rPr lang="en-US" sz="2400" dirty="0" smtClean="0"/>
              <a:t>figure. Note that </a:t>
            </a:r>
            <a:br>
              <a:rPr lang="en-US" sz="2400" dirty="0" smtClean="0"/>
            </a:br>
            <a:r>
              <a:rPr lang="en-US" sz="2400" dirty="0" smtClean="0"/>
              <a:t>each tab </a:t>
            </a:r>
            <a:br>
              <a:rPr lang="en-US" sz="2400" dirty="0" smtClean="0"/>
            </a:br>
            <a:r>
              <a:rPr lang="en-US" sz="2400" dirty="0" smtClean="0"/>
              <a:t>contains several </a:t>
            </a:r>
            <a:br>
              <a:rPr lang="en-US" sz="2400" dirty="0" smtClean="0"/>
            </a:br>
            <a:r>
              <a:rPr lang="en-US" sz="2400" dirty="0" smtClean="0"/>
              <a:t>groups of related </a:t>
            </a:r>
            <a:br>
              <a:rPr lang="en-US" sz="2400" dirty="0" smtClean="0"/>
            </a:br>
            <a:r>
              <a:rPr lang="en-US" sz="2400" dirty="0" smtClean="0"/>
              <a:t>commands. By </a:t>
            </a:r>
            <a:br>
              <a:rPr lang="en-US" sz="2400" dirty="0" smtClean="0"/>
            </a:br>
            <a:r>
              <a:rPr lang="en-US" sz="2400" dirty="0" smtClean="0"/>
              <a:t>default, the </a:t>
            </a:r>
            <a:br>
              <a:rPr lang="en-US" sz="2400" dirty="0" smtClean="0"/>
            </a:br>
            <a:r>
              <a:rPr lang="en-US" sz="2400" b="1" dirty="0" smtClean="0"/>
              <a:t>Home</a:t>
            </a:r>
            <a:r>
              <a:rPr lang="en-US" sz="2400" dirty="0" smtClean="0"/>
              <a:t> tab is </a:t>
            </a:r>
            <a:br>
              <a:rPr lang="en-US" sz="2400" dirty="0" smtClean="0"/>
            </a:br>
            <a:r>
              <a:rPr lang="en-US" sz="2400" dirty="0" smtClean="0"/>
              <a:t>active.</a:t>
            </a:r>
          </a:p>
        </p:txBody>
      </p:sp>
      <p:pic>
        <p:nvPicPr>
          <p:cNvPr id="4" name="Picture 3" descr="0103.png"/>
          <p:cNvPicPr>
            <a:picLocks noChangeAspect="1"/>
          </p:cNvPicPr>
          <p:nvPr/>
        </p:nvPicPr>
        <p:blipFill>
          <a:blip r:embed="rId3"/>
          <a:stretch>
            <a:fillRect/>
          </a:stretch>
        </p:blipFill>
        <p:spPr>
          <a:xfrm>
            <a:off x="3352800" y="2577015"/>
            <a:ext cx="5313160" cy="3823785"/>
          </a:xfrm>
          <a:prstGeom prst="rect">
            <a:avLst/>
          </a:prstGeom>
        </p:spPr>
      </p:pic>
    </p:spTree>
    <p:extLst>
      <p:ext uri="{BB962C8B-B14F-4D97-AF65-F5344CB8AC3E}">
        <p14:creationId xmlns:p14="http://schemas.microsoft.com/office/powerpoint/2010/main" val="108135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Ribbon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the </a:t>
            </a:r>
            <a:r>
              <a:rPr lang="en-US" sz="2400" b="1" dirty="0" smtClean="0"/>
              <a:t>Design</a:t>
            </a:r>
            <a:r>
              <a:rPr lang="en-US" sz="2400" dirty="0" smtClean="0"/>
              <a:t> tab to make it active. The groups of commands change.</a:t>
            </a:r>
          </a:p>
          <a:p>
            <a:pPr marL="457200" indent="-457200">
              <a:buFont typeface="+mj-lt"/>
              <a:buAutoNum type="arabicPeriod" startAt="2"/>
            </a:pPr>
            <a:r>
              <a:rPr lang="en-US" sz="2400" dirty="0" smtClean="0"/>
              <a:t>Click the </a:t>
            </a:r>
            <a:r>
              <a:rPr lang="en-US" sz="2400" b="1" dirty="0" smtClean="0"/>
              <a:t>Home</a:t>
            </a:r>
            <a:r>
              <a:rPr lang="en-US" sz="2400" dirty="0" smtClean="0"/>
              <a:t> tab.</a:t>
            </a:r>
          </a:p>
          <a:p>
            <a:pPr marL="457200" indent="-457200">
              <a:buFont typeface="+mj-lt"/>
              <a:buAutoNum type="arabicPeriod" startAt="2"/>
            </a:pPr>
            <a:r>
              <a:rPr lang="en-US" sz="2400" dirty="0" smtClean="0"/>
              <a:t>On the slide, click anywhere in the text </a:t>
            </a:r>
            <a:r>
              <a:rPr lang="en-US" sz="2400" b="1" dirty="0" smtClean="0"/>
              <a:t>Click to add title</a:t>
            </a:r>
            <a:r>
              <a:rPr lang="en-US" sz="2400" dirty="0" smtClean="0"/>
              <a:t>. The text disappears and a blinking insertion point appears.</a:t>
            </a:r>
          </a:p>
          <a:p>
            <a:pPr marL="457200" indent="-457200">
              <a:buFont typeface="+mj-lt"/>
              <a:buAutoNum type="arabicPeriod" startAt="2"/>
            </a:pPr>
            <a:r>
              <a:rPr lang="en-US" sz="2400" dirty="0" smtClean="0"/>
              <a:t>In the lower-right corner of the Font group, click the </a:t>
            </a:r>
            <a:r>
              <a:rPr lang="en-US" sz="2400" b="1" dirty="0" smtClean="0"/>
              <a:t>dialog box launcher </a:t>
            </a:r>
            <a:r>
              <a:rPr lang="en-US" sz="2400" dirty="0" smtClean="0"/>
              <a:t>(the small box with a diagonal, downward-pointing arrow, as shown in the figure on the previous slide). Clicking this button opens PowerPoint’s Font dialog box. Click </a:t>
            </a:r>
            <a:r>
              <a:rPr lang="en-US" sz="2400" b="1" dirty="0" smtClean="0"/>
              <a:t>Cancel</a:t>
            </a:r>
            <a:r>
              <a:rPr lang="en-US" sz="2400" dirty="0" smtClean="0"/>
              <a:t> to close the dialog box.</a:t>
            </a:r>
          </a:p>
        </p:txBody>
      </p:sp>
    </p:spTree>
    <p:extLst>
      <p:ext uri="{BB962C8B-B14F-4D97-AF65-F5344CB8AC3E}">
        <p14:creationId xmlns:p14="http://schemas.microsoft.com/office/powerpoint/2010/main" val="4043413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Ribbon</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pPr marL="457200" indent="-457200">
              <a:buFont typeface="+mj-lt"/>
              <a:buAutoNum type="arabicPeriod" startAt="6"/>
            </a:pPr>
            <a:r>
              <a:rPr lang="en-US" sz="2400" dirty="0" smtClean="0"/>
              <a:t>In the Font group, </a:t>
            </a:r>
            <a:br>
              <a:rPr lang="en-US" sz="2400" dirty="0" smtClean="0"/>
            </a:br>
            <a:r>
              <a:rPr lang="en-US" sz="2400" dirty="0" smtClean="0"/>
              <a:t>click the </a:t>
            </a:r>
            <a:r>
              <a:rPr lang="en-US" sz="2400" b="1" dirty="0" smtClean="0"/>
              <a:t>Font</a:t>
            </a:r>
            <a:r>
              <a:rPr lang="en-US" sz="2400" dirty="0" smtClean="0"/>
              <a:t> list </a:t>
            </a:r>
            <a:br>
              <a:rPr lang="en-US" sz="2400" dirty="0" smtClean="0"/>
            </a:br>
            <a:r>
              <a:rPr lang="en-US" sz="2400" b="1" dirty="0" smtClean="0"/>
              <a:t>drop-down arrow</a:t>
            </a:r>
            <a:r>
              <a:rPr lang="en-US" sz="2400" dirty="0" smtClean="0"/>
              <a:t>. </a:t>
            </a:r>
            <a:br>
              <a:rPr lang="en-US" sz="2400" dirty="0" smtClean="0"/>
            </a:br>
            <a:r>
              <a:rPr lang="en-US" sz="2400" dirty="0" smtClean="0"/>
              <a:t>A drop-down list </a:t>
            </a:r>
            <a:br>
              <a:rPr lang="en-US" sz="2400" dirty="0" smtClean="0"/>
            </a:br>
            <a:r>
              <a:rPr lang="en-US" sz="2400" dirty="0" smtClean="0"/>
              <a:t>appears, as shown </a:t>
            </a:r>
            <a:br>
              <a:rPr lang="en-US" sz="2400" dirty="0" smtClean="0"/>
            </a:br>
            <a:r>
              <a:rPr lang="en-US" sz="2400" dirty="0" smtClean="0"/>
              <a:t>in the figure. This </a:t>
            </a:r>
            <a:br>
              <a:rPr lang="en-US" sz="2400" dirty="0" smtClean="0"/>
            </a:br>
            <a:r>
              <a:rPr lang="en-US" sz="2400" dirty="0" smtClean="0"/>
              <a:t>list shows all the </a:t>
            </a:r>
            <a:br>
              <a:rPr lang="en-US" sz="2400" dirty="0" smtClean="0"/>
            </a:br>
            <a:r>
              <a:rPr lang="en-US" sz="2400" dirty="0" smtClean="0"/>
              <a:t>fonts that are </a:t>
            </a:r>
            <a:br>
              <a:rPr lang="en-US" sz="2400" dirty="0" smtClean="0"/>
            </a:br>
            <a:r>
              <a:rPr lang="en-US" sz="2400" dirty="0" smtClean="0"/>
              <a:t>currently available </a:t>
            </a:r>
            <a:br>
              <a:rPr lang="en-US" sz="2400" dirty="0" smtClean="0"/>
            </a:br>
            <a:r>
              <a:rPr lang="en-US" sz="2400" dirty="0" smtClean="0"/>
              <a:t>for use. The </a:t>
            </a:r>
            <a:br>
              <a:rPr lang="en-US" sz="2400" dirty="0" smtClean="0"/>
            </a:br>
            <a:r>
              <a:rPr lang="en-US" sz="2400" dirty="0" smtClean="0"/>
              <a:t>default font for </a:t>
            </a:r>
            <a:br>
              <a:rPr lang="en-US" sz="2400" dirty="0" smtClean="0"/>
            </a:br>
            <a:r>
              <a:rPr lang="en-US" sz="2400" dirty="0" smtClean="0"/>
              <a:t>titles is Calibri. </a:t>
            </a:r>
          </a:p>
          <a:p>
            <a:pPr marL="457200" indent="-457200">
              <a:buFont typeface="+mj-lt"/>
              <a:buAutoNum type="arabicPeriod" startAt="6"/>
            </a:pPr>
            <a:r>
              <a:rPr lang="en-US" sz="2400" dirty="0" smtClean="0"/>
              <a:t>Click the </a:t>
            </a:r>
            <a:r>
              <a:rPr lang="en-US" sz="2400" b="1" dirty="0" smtClean="0"/>
              <a:t>drop-down arrow</a:t>
            </a:r>
            <a:r>
              <a:rPr lang="en-US" sz="2400" dirty="0" smtClean="0"/>
              <a:t> again to close the list.</a:t>
            </a:r>
          </a:p>
        </p:txBody>
      </p:sp>
      <p:pic>
        <p:nvPicPr>
          <p:cNvPr id="4" name="Picture 3" descr="0104.png"/>
          <p:cNvPicPr>
            <a:picLocks noChangeAspect="1"/>
          </p:cNvPicPr>
          <p:nvPr/>
        </p:nvPicPr>
        <p:blipFill>
          <a:blip r:embed="rId3"/>
          <a:stretch>
            <a:fillRect/>
          </a:stretch>
        </p:blipFill>
        <p:spPr>
          <a:xfrm>
            <a:off x="3505200" y="1905000"/>
            <a:ext cx="5181600" cy="3891340"/>
          </a:xfrm>
          <a:prstGeom prst="rect">
            <a:avLst/>
          </a:prstGeom>
        </p:spPr>
      </p:pic>
    </p:spTree>
    <p:extLst>
      <p:ext uri="{BB962C8B-B14F-4D97-AF65-F5344CB8AC3E}">
        <p14:creationId xmlns:p14="http://schemas.microsoft.com/office/powerpoint/2010/main" val="200734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Ribbon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Double-click the </a:t>
            </a:r>
            <a:r>
              <a:rPr lang="en-US" sz="2400" b="1" dirty="0" smtClean="0"/>
              <a:t>Home</a:t>
            </a:r>
            <a:r>
              <a:rPr lang="en-US" sz="2400" dirty="0" smtClean="0"/>
              <a:t> tab. This action minimizes the Ribbon, hiding the groups of commands but leaving the tabs’ names visible on the screen.</a:t>
            </a:r>
          </a:p>
          <a:p>
            <a:pPr marL="457200" indent="-457200">
              <a:buFont typeface="+mj-lt"/>
              <a:buAutoNum type="arabicPeriod" startAt="8"/>
            </a:pPr>
            <a:r>
              <a:rPr lang="en-US" sz="2400" dirty="0" smtClean="0"/>
              <a:t>Double-click the </a:t>
            </a:r>
            <a:r>
              <a:rPr lang="en-US" sz="2400" b="1" dirty="0" smtClean="0"/>
              <a:t>Home</a:t>
            </a:r>
            <a:r>
              <a:rPr lang="en-US" sz="2400" dirty="0" smtClean="0"/>
              <a:t> tab again to redisplay the groups.</a:t>
            </a:r>
          </a:p>
          <a:p>
            <a:pPr marL="457200" indent="-457200"/>
            <a:r>
              <a:rPr lang="en-US" sz="2400" b="1" dirty="0" smtClean="0"/>
              <a:t>LEAVE</a:t>
            </a:r>
            <a:r>
              <a:rPr lang="en-US" sz="2400" dirty="0" smtClean="0"/>
              <a:t> the presentation open to use in the next exercise.  </a:t>
            </a:r>
            <a:endParaRPr lang="en-US" sz="2400" dirty="0"/>
          </a:p>
        </p:txBody>
      </p:sp>
      <p:sp>
        <p:nvSpPr>
          <p:cNvPr id="4" name="TextBox 3"/>
          <p:cNvSpPr txBox="1"/>
          <p:nvPr/>
        </p:nvSpPr>
        <p:spPr>
          <a:xfrm>
            <a:off x="1981200" y="4080808"/>
            <a:ext cx="6629400" cy="1938992"/>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defRPr/>
            </a:pPr>
            <a:r>
              <a:rPr lang="en-US" sz="2000" b="1" dirty="0"/>
              <a:t>NOTE</a:t>
            </a:r>
            <a:r>
              <a:rPr lang="en-US" sz="2000" dirty="0"/>
              <a:t>:</a:t>
            </a:r>
            <a:r>
              <a:rPr lang="en-US" sz="2000" dirty="0" smtClean="0"/>
              <a:t> If you aren’t sure what a command does, just point </a:t>
            </a:r>
            <a:br>
              <a:rPr lang="en-US" sz="2000" dirty="0" smtClean="0"/>
            </a:br>
            <a:r>
              <a:rPr lang="en-US" sz="2000" dirty="0" smtClean="0"/>
              <a:t>to it. When the mouse pointer rests on a tool, a ScreenTip</a:t>
            </a:r>
            <a:r>
              <a:rPr lang="en-US" sz="2000" b="1" i="1" dirty="0" smtClean="0"/>
              <a:t> </a:t>
            </a:r>
            <a:r>
              <a:rPr lang="en-US" sz="2000" dirty="0" smtClean="0"/>
              <a:t>appears. A basic ScreenTip displays the tool’s name and shortcut key (if a shortcut exists for that tool). Some of the Ribbon’s tools have enhanced ScreenTips that also provide a brief description of the tool.</a:t>
            </a:r>
          </a:p>
        </p:txBody>
      </p:sp>
    </p:spTree>
    <p:extLst>
      <p:ext uri="{BB962C8B-B14F-4D97-AF65-F5344CB8AC3E}">
        <p14:creationId xmlns:p14="http://schemas.microsoft.com/office/powerpoint/2010/main" val="215958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the Mini Toolbar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the next exercise, you practice using the </a:t>
            </a:r>
            <a:r>
              <a:rPr lang="en-US" sz="2400" b="1" i="1" dirty="0" smtClean="0"/>
              <a:t>Mini toolbar</a:t>
            </a:r>
            <a:r>
              <a:rPr lang="en-US" sz="2400" dirty="0" smtClean="0"/>
              <a:t>, a small toolbar that appears when you point to text that has been selected (highlighted). </a:t>
            </a:r>
          </a:p>
          <a:p>
            <a:r>
              <a:rPr lang="en-US" sz="2400" dirty="0" smtClean="0"/>
              <a:t>The Mini toolbar displays tools for formatting text appearance and alignment. </a:t>
            </a:r>
          </a:p>
          <a:p>
            <a:r>
              <a:rPr lang="en-US" sz="2400" dirty="0" smtClean="0"/>
              <a:t>The Mini toolbar is faint and semi-transparent until you point to it; then it becomes bright and opaque, indicating that the toolbar is active. </a:t>
            </a:r>
          </a:p>
          <a:p>
            <a:r>
              <a:rPr lang="en-US" sz="2400" dirty="0" smtClean="0"/>
              <a:t>If you right-click selected text, PowerPoint displays both the Mini toolbar and a </a:t>
            </a:r>
            <a:r>
              <a:rPr lang="en-US" sz="2400" b="1" i="1" dirty="0" smtClean="0"/>
              <a:t>shortcut menu</a:t>
            </a:r>
            <a:r>
              <a:rPr lang="en-US" sz="2400" dirty="0" smtClean="0"/>
              <a:t>, which displays additional commands.</a:t>
            </a:r>
          </a:p>
          <a:p>
            <a:endParaRPr lang="en-US" sz="2400" dirty="0"/>
          </a:p>
        </p:txBody>
      </p:sp>
    </p:spTree>
    <p:extLst>
      <p:ext uri="{BB962C8B-B14F-4D97-AF65-F5344CB8AC3E}">
        <p14:creationId xmlns:p14="http://schemas.microsoft.com/office/powerpoint/2010/main" val="44703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the Mini Toolbar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still on the screen from the preceding exercise.</a:t>
            </a:r>
          </a:p>
          <a:p>
            <a:pPr marL="457200" indent="-457200">
              <a:buFont typeface="+mj-lt"/>
              <a:buAutoNum type="arabicPeriod"/>
            </a:pPr>
            <a:r>
              <a:rPr lang="en-US" sz="2400" dirty="0" smtClean="0"/>
              <a:t>On the slide, double-click at the insertion point’s location. Because you double-clicked, the insertion point is highlighted. A faint Mini toolbar appears.</a:t>
            </a:r>
          </a:p>
          <a:p>
            <a:pPr marL="457200" indent="-457200">
              <a:buFont typeface="+mj-lt"/>
              <a:buAutoNum type="arabicPeriod"/>
            </a:pPr>
            <a:r>
              <a:rPr lang="en-US" sz="2400" dirty="0" smtClean="0"/>
              <a:t>Point to the </a:t>
            </a:r>
            <a:r>
              <a:rPr lang="en-US" sz="2400" b="1" dirty="0" smtClean="0"/>
              <a:t>Font</a:t>
            </a:r>
            <a:r>
              <a:rPr lang="en-US" sz="2400" dirty="0" smtClean="0"/>
              <a:t> command on the Mini toolbar; the toolbar becomes brighter and easier to see, </a:t>
            </a:r>
            <a:br>
              <a:rPr lang="en-US" sz="2400" dirty="0" smtClean="0"/>
            </a:br>
            <a:r>
              <a:rPr lang="en-US" sz="2400" dirty="0" smtClean="0"/>
              <a:t>as in the figure. Note that if you move </a:t>
            </a:r>
            <a:br>
              <a:rPr lang="en-US" sz="2400" dirty="0" smtClean="0"/>
            </a:br>
            <a:r>
              <a:rPr lang="en-US" sz="2400" dirty="0" smtClean="0"/>
              <a:t>the mouse pointer away from the </a:t>
            </a:r>
            <a:br>
              <a:rPr lang="en-US" sz="2400" dirty="0" smtClean="0"/>
            </a:br>
            <a:r>
              <a:rPr lang="en-US" sz="2400" dirty="0" smtClean="0"/>
              <a:t>toolbar, it fades.</a:t>
            </a:r>
          </a:p>
          <a:p>
            <a:pPr marL="457200" indent="-457200">
              <a:buFont typeface="+mj-lt"/>
              <a:buAutoNum type="arabicPeriod"/>
            </a:pPr>
            <a:r>
              <a:rPr lang="en-US" sz="2400" dirty="0" smtClean="0"/>
              <a:t>Click the </a:t>
            </a:r>
            <a:r>
              <a:rPr lang="en-US" sz="2400" b="1" dirty="0" smtClean="0"/>
              <a:t>Font</a:t>
            </a:r>
            <a:r>
              <a:rPr lang="en-US" sz="2400" dirty="0" smtClean="0"/>
              <a:t> drop-down arrow in the Mini toolbar. The list of available fonts opens.</a:t>
            </a:r>
          </a:p>
          <a:p>
            <a:endParaRPr lang="en-US" sz="2400" dirty="0"/>
          </a:p>
        </p:txBody>
      </p:sp>
      <p:pic>
        <p:nvPicPr>
          <p:cNvPr id="4" name="Picture 3" descr="0105.png"/>
          <p:cNvPicPr>
            <a:picLocks noChangeAspect="1"/>
          </p:cNvPicPr>
          <p:nvPr/>
        </p:nvPicPr>
        <p:blipFill>
          <a:blip r:embed="rId3"/>
          <a:stretch>
            <a:fillRect/>
          </a:stretch>
        </p:blipFill>
        <p:spPr>
          <a:xfrm>
            <a:off x="5943600" y="4080594"/>
            <a:ext cx="2717800" cy="1101006"/>
          </a:xfrm>
          <a:prstGeom prst="rect">
            <a:avLst/>
          </a:prstGeom>
        </p:spPr>
      </p:pic>
    </p:spTree>
    <p:extLst>
      <p:ext uri="{BB962C8B-B14F-4D97-AF65-F5344CB8AC3E}">
        <p14:creationId xmlns:p14="http://schemas.microsoft.com/office/powerpoint/2010/main" val="12635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Mini Toolbar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the </a:t>
            </a:r>
            <a:r>
              <a:rPr lang="en-US" sz="2400" b="1" dirty="0" smtClean="0"/>
              <a:t>Font</a:t>
            </a:r>
            <a:r>
              <a:rPr lang="en-US" sz="2400" dirty="0" smtClean="0"/>
              <a:t> drop-down arrow again to close the list.</a:t>
            </a:r>
          </a:p>
          <a:p>
            <a:pPr marL="457200" indent="-457200">
              <a:buFont typeface="+mj-lt"/>
              <a:buAutoNum type="arabicPeriod" startAt="4"/>
            </a:pPr>
            <a:r>
              <a:rPr lang="en-US" sz="2400" dirty="0" smtClean="0"/>
              <a:t>Move the mouse pointer back to the highlighted insertion point, then right-click. A shortcut menu with commonly used commands appears along with the Mini toolbar.</a:t>
            </a:r>
          </a:p>
          <a:p>
            <a:pPr marL="457200" indent="-457200">
              <a:buFont typeface="+mj-lt"/>
              <a:buAutoNum type="arabicPeriod" startAt="4"/>
            </a:pPr>
            <a:r>
              <a:rPr lang="en-US" sz="2400" dirty="0" smtClean="0"/>
              <a:t>Move the mouse pointer to a blank area of the slide (such as the upper-left corner), then click twice. The first click removes the Mini toolbar and shortcut menu from the screen; the second click restores the slide to its original state.</a:t>
            </a:r>
          </a:p>
          <a:p>
            <a:r>
              <a:rPr lang="en-US" sz="2400" b="1" dirty="0" smtClean="0"/>
              <a:t>LEAVE</a:t>
            </a:r>
            <a:r>
              <a:rPr lang="en-US" sz="2400" dirty="0" smtClean="0"/>
              <a:t> the presentation open to use in the next exercise. </a:t>
            </a:r>
            <a:endParaRPr lang="en-US" sz="2400" dirty="0"/>
          </a:p>
        </p:txBody>
      </p:sp>
    </p:spTree>
    <p:extLst>
      <p:ext uri="{BB962C8B-B14F-4D97-AF65-F5344CB8AC3E}">
        <p14:creationId xmlns:p14="http://schemas.microsoft.com/office/powerpoint/2010/main" val="2157224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the Quick Access Toolbar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b="1" i="1" dirty="0" smtClean="0"/>
              <a:t>Quick Access Toolbar</a:t>
            </a:r>
            <a:r>
              <a:rPr lang="en-US" sz="2400" dirty="0" smtClean="0"/>
              <a:t> displays commands that you use frequently. </a:t>
            </a:r>
          </a:p>
          <a:p>
            <a:r>
              <a:rPr lang="en-US" sz="2400" dirty="0" smtClean="0"/>
              <a:t>By default, the Save, Undo, and Redo commands appear on the toolbar. You can add any commands to the Quick Access Toolbar for easy access to the commands you use most frequently. </a:t>
            </a:r>
          </a:p>
          <a:p>
            <a:r>
              <a:rPr lang="en-US" sz="2400" dirty="0" smtClean="0"/>
              <a:t>You can also choose where the Quick Access Toolbar appears via the Customize Quick Access Toolbar button’s menu. </a:t>
            </a:r>
          </a:p>
          <a:p>
            <a:r>
              <a:rPr lang="en-US" sz="2400" dirty="0" smtClean="0"/>
              <a:t>In the next exercise, you learn to use and customize the Quick Access Toolbar.</a:t>
            </a:r>
          </a:p>
        </p:txBody>
      </p:sp>
    </p:spTree>
    <p:extLst>
      <p:ext uri="{BB962C8B-B14F-4D97-AF65-F5344CB8AC3E}">
        <p14:creationId xmlns:p14="http://schemas.microsoft.com/office/powerpoint/2010/main" val="2465875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smtClean="0">
                <a:ea typeface="+mj-ea"/>
                <a:cs typeface="+mj-cs"/>
              </a:rPr>
              <a:t>Objectives</a:t>
            </a:r>
            <a:endParaRPr lang="en-US" dirty="0" smtClean="0">
              <a:ea typeface="+mj-ea"/>
              <a:cs typeface="+mj-cs"/>
            </a:endParaRPr>
          </a:p>
        </p:txBody>
      </p:sp>
      <p:pic>
        <p:nvPicPr>
          <p:cNvPr id="4" name="Picture 3" descr="matrix.png"/>
          <p:cNvPicPr>
            <a:picLocks noChangeAspect="1"/>
          </p:cNvPicPr>
          <p:nvPr/>
        </p:nvPicPr>
        <p:blipFill>
          <a:blip r:embed="rId3"/>
          <a:stretch>
            <a:fillRect/>
          </a:stretch>
        </p:blipFill>
        <p:spPr>
          <a:xfrm>
            <a:off x="533400" y="1752600"/>
            <a:ext cx="8077200" cy="173257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Using the Quick Access Toolbar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Save command quickly saves an existing presentation while you are working on it or when you are done with it. </a:t>
            </a:r>
          </a:p>
          <a:p>
            <a:r>
              <a:rPr lang="en-US" sz="2400" dirty="0" smtClean="0"/>
              <a:t>If you have not yet given the presentation a file name, PowerPoint will prompt you for a name by launching the Save As dialog box, as happened in the preceding exercise. If you have previously saved the file, the dialog box does not reopen.</a:t>
            </a:r>
          </a:p>
          <a:p>
            <a:r>
              <a:rPr lang="en-US" sz="2400" dirty="0" smtClean="0"/>
              <a:t>The Undo command lets you reverse (“undo”) the action of your last command. </a:t>
            </a:r>
          </a:p>
          <a:p>
            <a:r>
              <a:rPr lang="en-US" sz="2400" dirty="0" smtClean="0"/>
              <a:t>The Redo button lets you reverse an undo action. </a:t>
            </a:r>
          </a:p>
          <a:p>
            <a:r>
              <a:rPr lang="en-US" sz="2400" dirty="0" smtClean="0"/>
              <a:t>If either the Undo or Redo command is gray, then you cannot undo or redo.</a:t>
            </a:r>
          </a:p>
        </p:txBody>
      </p:sp>
    </p:spTree>
    <p:extLst>
      <p:ext uri="{BB962C8B-B14F-4D97-AF65-F5344CB8AC3E}">
        <p14:creationId xmlns:p14="http://schemas.microsoft.com/office/powerpoint/2010/main" val="27235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the Quick Access Toolbar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still open from the previous exercise.</a:t>
            </a:r>
          </a:p>
          <a:p>
            <a:pPr marL="457200" indent="-457200">
              <a:buFont typeface="+mj-lt"/>
              <a:buAutoNum type="arabicPeriod"/>
            </a:pPr>
            <a:r>
              <a:rPr lang="en-US" sz="2400" dirty="0" smtClean="0"/>
              <a:t>Look for the Quick </a:t>
            </a:r>
            <a:br>
              <a:rPr lang="en-US" sz="2400" dirty="0" smtClean="0"/>
            </a:br>
            <a:r>
              <a:rPr lang="en-US" sz="2400" dirty="0" smtClean="0"/>
              <a:t>Access Toolbar in </a:t>
            </a:r>
            <a:br>
              <a:rPr lang="en-US" sz="2400" dirty="0" smtClean="0"/>
            </a:br>
            <a:r>
              <a:rPr lang="en-US" sz="2400" dirty="0" smtClean="0"/>
              <a:t>the upper-left </a:t>
            </a:r>
            <a:br>
              <a:rPr lang="en-US" sz="2400" dirty="0" smtClean="0"/>
            </a:br>
            <a:r>
              <a:rPr lang="en-US" sz="2400" dirty="0" smtClean="0"/>
              <a:t>corner of the </a:t>
            </a:r>
            <a:br>
              <a:rPr lang="en-US" sz="2400" dirty="0" smtClean="0"/>
            </a:br>
            <a:r>
              <a:rPr lang="en-US" sz="2400" dirty="0" smtClean="0"/>
              <a:t>PowerPoint window. </a:t>
            </a:r>
            <a:br>
              <a:rPr lang="en-US" sz="2400" dirty="0" smtClean="0"/>
            </a:br>
            <a:r>
              <a:rPr lang="en-US" sz="2400" dirty="0" smtClean="0"/>
              <a:t>The Quick Access </a:t>
            </a:r>
            <a:br>
              <a:rPr lang="en-US" sz="2400" dirty="0" smtClean="0"/>
            </a:br>
            <a:r>
              <a:rPr lang="en-US" sz="2400" dirty="0" smtClean="0"/>
              <a:t>Toolbar appears in </a:t>
            </a:r>
            <a:br>
              <a:rPr lang="en-US" sz="2400" dirty="0" smtClean="0"/>
            </a:br>
            <a:r>
              <a:rPr lang="en-US" sz="2400" dirty="0" smtClean="0"/>
              <a:t>the figure, with its </a:t>
            </a:r>
            <a:br>
              <a:rPr lang="en-US" sz="2400" dirty="0" smtClean="0"/>
            </a:br>
            <a:r>
              <a:rPr lang="en-US" sz="2400" dirty="0" smtClean="0"/>
              <a:t>tools labeled. Yours </a:t>
            </a:r>
            <a:br>
              <a:rPr lang="en-US" sz="2400" dirty="0" smtClean="0"/>
            </a:br>
            <a:r>
              <a:rPr lang="en-US" sz="2400" dirty="0" smtClean="0"/>
              <a:t>may look different </a:t>
            </a:r>
            <a:br>
              <a:rPr lang="en-US" sz="2400" dirty="0" smtClean="0"/>
            </a:br>
            <a:r>
              <a:rPr lang="en-US" sz="2400" dirty="0" smtClean="0"/>
              <a:t>if it has been customized.</a:t>
            </a:r>
          </a:p>
        </p:txBody>
      </p:sp>
      <p:pic>
        <p:nvPicPr>
          <p:cNvPr id="4" name="Picture 3" descr="0106.png"/>
          <p:cNvPicPr>
            <a:picLocks noChangeAspect="1"/>
          </p:cNvPicPr>
          <p:nvPr/>
        </p:nvPicPr>
        <p:blipFill>
          <a:blip r:embed="rId3"/>
          <a:stretch>
            <a:fillRect/>
          </a:stretch>
        </p:blipFill>
        <p:spPr>
          <a:xfrm>
            <a:off x="3751852" y="2362200"/>
            <a:ext cx="4934948" cy="3733800"/>
          </a:xfrm>
          <a:prstGeom prst="rect">
            <a:avLst/>
          </a:prstGeom>
        </p:spPr>
      </p:pic>
    </p:spTree>
    <p:extLst>
      <p:ext uri="{BB962C8B-B14F-4D97-AF65-F5344CB8AC3E}">
        <p14:creationId xmlns:p14="http://schemas.microsoft.com/office/powerpoint/2010/main" val="197108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Quick Access Toolbar</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pPr marL="457200" indent="-457200">
              <a:buFont typeface="+mj-lt"/>
              <a:buAutoNum type="arabicPeriod" startAt="2"/>
            </a:pPr>
            <a:r>
              <a:rPr lang="en-US" sz="2400" dirty="0" smtClean="0"/>
              <a:t>Click the </a:t>
            </a:r>
            <a:r>
              <a:rPr lang="en-US" sz="2400" b="1" dirty="0" smtClean="0"/>
              <a:t>Save</a:t>
            </a:r>
            <a:r>
              <a:rPr lang="en-US" sz="2400" dirty="0" smtClean="0"/>
              <a:t> button on the Quick Access Toolbar. The Save As dialog box appears.</a:t>
            </a:r>
          </a:p>
          <a:p>
            <a:pPr marL="457200" indent="-457200">
              <a:buFont typeface="+mj-lt"/>
              <a:buAutoNum type="arabicPeriod" startAt="2"/>
            </a:pPr>
            <a:r>
              <a:rPr lang="en-US" sz="2400" dirty="0" smtClean="0"/>
              <a:t>Click </a:t>
            </a:r>
            <a:r>
              <a:rPr lang="en-US" sz="2400" b="1" dirty="0" smtClean="0"/>
              <a:t>Cancel</a:t>
            </a:r>
            <a:r>
              <a:rPr lang="en-US" sz="2400" dirty="0" smtClean="0"/>
              <a:t> to </a:t>
            </a:r>
            <a:br>
              <a:rPr lang="en-US" sz="2400" dirty="0" smtClean="0"/>
            </a:br>
            <a:r>
              <a:rPr lang="en-US" sz="2400" dirty="0" smtClean="0"/>
              <a:t>close the dialog box.</a:t>
            </a:r>
          </a:p>
          <a:p>
            <a:pPr marL="457200" indent="-457200">
              <a:buFont typeface="+mj-lt"/>
              <a:buAutoNum type="arabicPeriod" startAt="2"/>
            </a:pPr>
            <a:r>
              <a:rPr lang="en-US" sz="2400" dirty="0" smtClean="0"/>
              <a:t>Click the </a:t>
            </a:r>
            <a:r>
              <a:rPr lang="en-US" sz="2400" b="1" dirty="0" smtClean="0"/>
              <a:t>Customize </a:t>
            </a:r>
            <a:br>
              <a:rPr lang="en-US" sz="2400" b="1" dirty="0" smtClean="0"/>
            </a:br>
            <a:r>
              <a:rPr lang="en-US" sz="2400" b="1" dirty="0" smtClean="0"/>
              <a:t>Quick Access </a:t>
            </a:r>
            <a:br>
              <a:rPr lang="en-US" sz="2400" b="1" dirty="0" smtClean="0"/>
            </a:br>
            <a:r>
              <a:rPr lang="en-US" sz="2400" b="1" dirty="0" smtClean="0"/>
              <a:t>Toolbar</a:t>
            </a:r>
            <a:r>
              <a:rPr lang="en-US" sz="2400" dirty="0" smtClean="0"/>
              <a:t> button. A </a:t>
            </a:r>
            <a:br>
              <a:rPr lang="en-US" sz="2400" dirty="0" smtClean="0"/>
            </a:br>
            <a:r>
              <a:rPr lang="en-US" sz="2400" dirty="0" smtClean="0"/>
              <a:t>menu appears (see </a:t>
            </a:r>
            <a:br>
              <a:rPr lang="en-US" sz="2400" dirty="0" smtClean="0"/>
            </a:br>
            <a:r>
              <a:rPr lang="en-US" sz="2400" dirty="0" smtClean="0"/>
              <a:t>the figure) that lets </a:t>
            </a:r>
            <a:br>
              <a:rPr lang="en-US" sz="2400" dirty="0" smtClean="0"/>
            </a:br>
            <a:r>
              <a:rPr lang="en-US" sz="2400" dirty="0" smtClean="0"/>
              <a:t>you choose the tools </a:t>
            </a:r>
            <a:br>
              <a:rPr lang="en-US" sz="2400" dirty="0" smtClean="0"/>
            </a:br>
            <a:r>
              <a:rPr lang="en-US" sz="2400" dirty="0" smtClean="0"/>
              <a:t>you want to appear </a:t>
            </a:r>
            <a:br>
              <a:rPr lang="en-US" sz="2400" dirty="0" smtClean="0"/>
            </a:br>
            <a:r>
              <a:rPr lang="en-US" sz="2400" dirty="0" smtClean="0"/>
              <a:t>on the Quick Access </a:t>
            </a:r>
            <a:br>
              <a:rPr lang="en-US" sz="2400" dirty="0" smtClean="0"/>
            </a:br>
            <a:r>
              <a:rPr lang="en-US" sz="2400" dirty="0" smtClean="0"/>
              <a:t>Toolbar.</a:t>
            </a:r>
          </a:p>
          <a:p>
            <a:endParaRPr lang="en-US" sz="2400" dirty="0"/>
          </a:p>
        </p:txBody>
      </p:sp>
      <p:pic>
        <p:nvPicPr>
          <p:cNvPr id="4" name="Picture 3" descr="0107.png"/>
          <p:cNvPicPr>
            <a:picLocks noChangeAspect="1"/>
          </p:cNvPicPr>
          <p:nvPr/>
        </p:nvPicPr>
        <p:blipFill>
          <a:blip r:embed="rId3"/>
          <a:stretch>
            <a:fillRect/>
          </a:stretch>
        </p:blipFill>
        <p:spPr>
          <a:xfrm>
            <a:off x="3733800" y="2626173"/>
            <a:ext cx="4953000" cy="3698427"/>
          </a:xfrm>
          <a:prstGeom prst="rect">
            <a:avLst/>
          </a:prstGeom>
        </p:spPr>
      </p:pic>
    </p:spTree>
    <p:extLst>
      <p:ext uri="{BB962C8B-B14F-4D97-AF65-F5344CB8AC3E}">
        <p14:creationId xmlns:p14="http://schemas.microsoft.com/office/powerpoint/2010/main" val="1481870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Quick Access Toolbar</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pPr marL="457200" indent="-457200">
              <a:buFont typeface="+mj-lt"/>
              <a:buAutoNum type="arabicPeriod" startAt="5"/>
            </a:pPr>
            <a:r>
              <a:rPr lang="en-US" sz="2200" dirty="0" smtClean="0"/>
              <a:t>Click </a:t>
            </a:r>
            <a:r>
              <a:rPr lang="en-US" sz="2200" b="1" dirty="0" smtClean="0"/>
              <a:t>Show Below the Ribbon</a:t>
            </a:r>
            <a:r>
              <a:rPr lang="en-US" sz="2200" dirty="0" smtClean="0"/>
              <a:t>. The toolbar moves down and appears directly beneath the Ribbon.</a:t>
            </a:r>
          </a:p>
          <a:p>
            <a:pPr marL="457200" indent="-457200">
              <a:buFont typeface="+mj-lt"/>
              <a:buAutoNum type="arabicPeriod" startAt="5"/>
            </a:pPr>
            <a:r>
              <a:rPr lang="en-US" sz="2200" dirty="0" smtClean="0"/>
              <a:t>Click the </a:t>
            </a:r>
            <a:r>
              <a:rPr lang="en-US" sz="2200" b="1" dirty="0" smtClean="0"/>
              <a:t>Customize </a:t>
            </a:r>
            <a:br>
              <a:rPr lang="en-US" sz="2200" b="1" dirty="0" smtClean="0"/>
            </a:br>
            <a:r>
              <a:rPr lang="en-US" sz="2200" b="1" dirty="0" smtClean="0"/>
              <a:t>Quick Access Toolbar</a:t>
            </a:r>
            <a:r>
              <a:rPr lang="en-US" sz="2200" dirty="0" smtClean="0"/>
              <a:t> </a:t>
            </a:r>
            <a:br>
              <a:rPr lang="en-US" sz="2200" dirty="0" smtClean="0"/>
            </a:br>
            <a:r>
              <a:rPr lang="en-US" sz="2200" dirty="0" smtClean="0"/>
              <a:t>button again. Click </a:t>
            </a:r>
            <a:br>
              <a:rPr lang="en-US" sz="2200" dirty="0" smtClean="0"/>
            </a:br>
            <a:r>
              <a:rPr lang="en-US" sz="2200" b="1" dirty="0" smtClean="0"/>
              <a:t>Show Above the </a:t>
            </a:r>
            <a:br>
              <a:rPr lang="en-US" sz="2200" b="1" dirty="0" smtClean="0"/>
            </a:br>
            <a:r>
              <a:rPr lang="en-US" sz="2200" b="1" dirty="0" smtClean="0"/>
              <a:t>Ribbon</a:t>
            </a:r>
            <a:r>
              <a:rPr lang="en-US" sz="2200" dirty="0" smtClean="0"/>
              <a:t>. The toolbar </a:t>
            </a:r>
            <a:br>
              <a:rPr lang="en-US" sz="2200" dirty="0" smtClean="0"/>
            </a:br>
            <a:r>
              <a:rPr lang="en-US" sz="2200" dirty="0" smtClean="0"/>
              <a:t>moves back to its </a:t>
            </a:r>
            <a:br>
              <a:rPr lang="en-US" sz="2200" dirty="0" smtClean="0"/>
            </a:br>
            <a:r>
              <a:rPr lang="en-US" sz="2200" dirty="0" smtClean="0"/>
              <a:t>original location.</a:t>
            </a:r>
          </a:p>
          <a:p>
            <a:pPr marL="457200" indent="-457200">
              <a:buFont typeface="+mj-lt"/>
              <a:buAutoNum type="arabicPeriod" startAt="5"/>
            </a:pPr>
            <a:r>
              <a:rPr lang="en-US" sz="2200" dirty="0" smtClean="0"/>
              <a:t>On the Home tab, </a:t>
            </a:r>
            <a:br>
              <a:rPr lang="en-US" sz="2200" dirty="0" smtClean="0"/>
            </a:br>
            <a:r>
              <a:rPr lang="en-US" sz="2200" dirty="0" smtClean="0"/>
              <a:t>right-click the </a:t>
            </a:r>
            <a:r>
              <a:rPr lang="en-US" sz="2200" b="1" dirty="0" smtClean="0"/>
              <a:t>Bold</a:t>
            </a:r>
            <a:r>
              <a:rPr lang="en-US" sz="2200" dirty="0" smtClean="0"/>
              <a:t> </a:t>
            </a:r>
            <a:br>
              <a:rPr lang="en-US" sz="2200" dirty="0" smtClean="0"/>
            </a:br>
            <a:r>
              <a:rPr lang="en-US" sz="2200" dirty="0" smtClean="0"/>
              <a:t>button. A shortcut </a:t>
            </a:r>
            <a:br>
              <a:rPr lang="en-US" sz="2200" dirty="0" smtClean="0"/>
            </a:br>
            <a:r>
              <a:rPr lang="en-US" sz="2200" dirty="0" smtClean="0"/>
              <a:t>menu appears, as in </a:t>
            </a:r>
            <a:br>
              <a:rPr lang="en-US" sz="2200" dirty="0" smtClean="0"/>
            </a:br>
            <a:r>
              <a:rPr lang="en-US" sz="2200" dirty="0" smtClean="0"/>
              <a:t>the figure. </a:t>
            </a:r>
          </a:p>
        </p:txBody>
      </p:sp>
      <p:pic>
        <p:nvPicPr>
          <p:cNvPr id="4" name="Picture 3" descr="0108.png"/>
          <p:cNvPicPr>
            <a:picLocks noChangeAspect="1"/>
          </p:cNvPicPr>
          <p:nvPr/>
        </p:nvPicPr>
        <p:blipFill>
          <a:blip r:embed="rId3"/>
          <a:stretch>
            <a:fillRect/>
          </a:stretch>
        </p:blipFill>
        <p:spPr>
          <a:xfrm>
            <a:off x="3657600" y="2514600"/>
            <a:ext cx="4965860" cy="3733800"/>
          </a:xfrm>
          <a:prstGeom prst="rect">
            <a:avLst/>
          </a:prstGeom>
        </p:spPr>
      </p:pic>
    </p:spTree>
    <p:extLst>
      <p:ext uri="{BB962C8B-B14F-4D97-AF65-F5344CB8AC3E}">
        <p14:creationId xmlns:p14="http://schemas.microsoft.com/office/powerpoint/2010/main" val="463965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the Quick Access Toolbar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Click </a:t>
            </a:r>
            <a:r>
              <a:rPr lang="en-US" sz="2400" b="1" dirty="0" smtClean="0"/>
              <a:t>Add to Quick Access Toolbar</a:t>
            </a:r>
            <a:r>
              <a:rPr lang="en-US" sz="2400" dirty="0" smtClean="0"/>
              <a:t>. A copy of the Bold button appears on the toolbar.</a:t>
            </a:r>
          </a:p>
          <a:p>
            <a:pPr marL="457200" indent="-457200">
              <a:buFont typeface="+mj-lt"/>
              <a:buAutoNum type="arabicPeriod" startAt="8"/>
            </a:pPr>
            <a:r>
              <a:rPr lang="en-US" sz="2400" dirty="0" smtClean="0"/>
              <a:t>On the Quick Access Toolbar, right-click the </a:t>
            </a:r>
            <a:r>
              <a:rPr lang="en-US" sz="2400" b="1" dirty="0" smtClean="0"/>
              <a:t>Bold</a:t>
            </a:r>
            <a:r>
              <a:rPr lang="en-US" sz="2400" dirty="0" smtClean="0"/>
              <a:t> button. A shortcut menu appears.</a:t>
            </a:r>
          </a:p>
          <a:p>
            <a:pPr marL="457200" indent="-457200">
              <a:buFont typeface="+mj-lt"/>
              <a:buAutoNum type="arabicPeriod" startAt="8"/>
            </a:pPr>
            <a:r>
              <a:rPr lang="en-US" sz="2400" dirty="0" smtClean="0"/>
              <a:t>Click </a:t>
            </a:r>
            <a:r>
              <a:rPr lang="en-US" sz="2400" b="1" dirty="0" smtClean="0"/>
              <a:t>Remove from Quick Access Toolbar</a:t>
            </a:r>
            <a:r>
              <a:rPr lang="en-US" sz="2400" dirty="0" smtClean="0"/>
              <a:t>. The copy of the Bold button is removed.</a:t>
            </a:r>
          </a:p>
          <a:p>
            <a:r>
              <a:rPr lang="en-US" sz="2400" b="1" dirty="0" smtClean="0"/>
              <a:t>LEAVE</a:t>
            </a:r>
            <a:r>
              <a:rPr lang="en-US" sz="2400" dirty="0" smtClean="0"/>
              <a:t> the presentation open to use in the next exercise.</a:t>
            </a:r>
          </a:p>
        </p:txBody>
      </p:sp>
    </p:spTree>
    <p:extLst>
      <p:ext uri="{BB962C8B-B14F-4D97-AF65-F5344CB8AC3E}">
        <p14:creationId xmlns:p14="http://schemas.microsoft.com/office/powerpoint/2010/main" val="53032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a:t>
            </a:r>
            <a:r>
              <a:rPr lang="en-US" b="1" dirty="0" err="1" smtClean="0"/>
              <a:t>KeyTips</a:t>
            </a:r>
            <a:endParaRPr lang="en-US" b="1" dirty="0" smtClean="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you press the Alt key, small letters and numbers—called </a:t>
            </a:r>
            <a:r>
              <a:rPr lang="en-US" sz="2400" b="1" i="1" dirty="0" err="1" smtClean="0"/>
              <a:t>KeyTips</a:t>
            </a:r>
            <a:r>
              <a:rPr lang="en-US" sz="2400" dirty="0" smtClean="0"/>
              <a:t>—appear on the Ribbon. To issue a command by using its </a:t>
            </a:r>
            <a:r>
              <a:rPr lang="en-US" sz="2400" dirty="0" err="1" smtClean="0"/>
              <a:t>KeyTip</a:t>
            </a:r>
            <a:r>
              <a:rPr lang="en-US" sz="2400" dirty="0" smtClean="0"/>
              <a:t>, press the Alt key, and then press the key or keys that correspond to the command you want to use. </a:t>
            </a:r>
          </a:p>
          <a:p>
            <a:r>
              <a:rPr lang="en-US" sz="2400" dirty="0" smtClean="0"/>
              <a:t>Every command on the Ribbon has a </a:t>
            </a:r>
            <a:r>
              <a:rPr lang="en-US" sz="2400" dirty="0" err="1" smtClean="0"/>
              <a:t>KeyTip</a:t>
            </a:r>
            <a:r>
              <a:rPr lang="en-US" sz="2400" dirty="0" smtClean="0"/>
              <a:t>.</a:t>
            </a:r>
          </a:p>
          <a:p>
            <a:r>
              <a:rPr lang="en-US" sz="2400" dirty="0" smtClean="0"/>
              <a:t>In addition to the </a:t>
            </a:r>
            <a:r>
              <a:rPr lang="en-US" sz="2400" dirty="0" err="1" smtClean="0"/>
              <a:t>KeyTips</a:t>
            </a:r>
            <a:r>
              <a:rPr lang="en-US" sz="2400" dirty="0" smtClean="0"/>
              <a:t>, there are also many other key combinations you can press to issue common commands that open dialog boxes, select and manipulate text, save, print, and much more. For example, </a:t>
            </a:r>
            <a:r>
              <a:rPr lang="en-US" sz="2400" dirty="0" err="1" smtClean="0"/>
              <a:t>Ctrl+S</a:t>
            </a:r>
            <a:r>
              <a:rPr lang="en-US" sz="2400" dirty="0" smtClean="0"/>
              <a:t> saves the current presentation, and </a:t>
            </a:r>
            <a:r>
              <a:rPr lang="en-US" sz="2400" dirty="0" err="1" smtClean="0"/>
              <a:t>Ctrl+Z</a:t>
            </a:r>
            <a:r>
              <a:rPr lang="en-US" sz="2400" dirty="0" smtClean="0"/>
              <a:t> reverses the last action taken. </a:t>
            </a:r>
          </a:p>
          <a:p>
            <a:endParaRPr lang="en-US" sz="2400" dirty="0"/>
          </a:p>
        </p:txBody>
      </p:sp>
    </p:spTree>
    <p:extLst>
      <p:ext uri="{BB962C8B-B14F-4D97-AF65-F5344CB8AC3E}">
        <p14:creationId xmlns:p14="http://schemas.microsoft.com/office/powerpoint/2010/main" val="817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a:t>
            </a:r>
            <a:r>
              <a:rPr lang="en-US" b="1" dirty="0" err="1" smtClean="0"/>
              <a:t>KeyTips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still open from the previous exercise.</a:t>
            </a:r>
          </a:p>
          <a:p>
            <a:pPr marL="457200" indent="-457200">
              <a:buFont typeface="+mj-lt"/>
              <a:buAutoNum type="arabicPeriod"/>
            </a:pPr>
            <a:r>
              <a:rPr lang="en-US" sz="2400" dirty="0" smtClean="0"/>
              <a:t>Press </a:t>
            </a:r>
            <a:r>
              <a:rPr lang="en-US" sz="2400" b="1" dirty="0" smtClean="0"/>
              <a:t>Alt</a:t>
            </a:r>
            <a:r>
              <a:rPr lang="en-US" sz="2400" dirty="0" smtClean="0"/>
              <a:t>. Letters and numbers appear on the Ribbon and the Quick Access </a:t>
            </a:r>
            <a:br>
              <a:rPr lang="en-US" sz="2400" dirty="0" smtClean="0"/>
            </a:br>
            <a:r>
              <a:rPr lang="en-US" sz="2400" dirty="0" smtClean="0"/>
              <a:t>Toolbar, as shown in </a:t>
            </a:r>
            <a:br>
              <a:rPr lang="en-US" sz="2400" dirty="0" smtClean="0"/>
            </a:br>
            <a:r>
              <a:rPr lang="en-US" sz="2400" dirty="0" smtClean="0"/>
              <a:t>the figure. These </a:t>
            </a:r>
            <a:br>
              <a:rPr lang="en-US" sz="2400" dirty="0" smtClean="0"/>
            </a:br>
            <a:r>
              <a:rPr lang="en-US" sz="2400" dirty="0" smtClean="0"/>
              <a:t>characters show you </a:t>
            </a:r>
            <a:br>
              <a:rPr lang="en-US" sz="2400" dirty="0" smtClean="0"/>
            </a:br>
            <a:r>
              <a:rPr lang="en-US" sz="2400" dirty="0" smtClean="0"/>
              <a:t>which keyboard keys </a:t>
            </a:r>
            <a:br>
              <a:rPr lang="en-US" sz="2400" dirty="0" smtClean="0"/>
            </a:br>
            <a:r>
              <a:rPr lang="en-US" sz="2400" dirty="0" smtClean="0"/>
              <a:t>you can press to </a:t>
            </a:r>
            <a:br>
              <a:rPr lang="en-US" sz="2400" dirty="0" smtClean="0"/>
            </a:br>
            <a:r>
              <a:rPr lang="en-US" sz="2400" dirty="0" smtClean="0"/>
              <a:t>access the tabs or the </a:t>
            </a:r>
            <a:br>
              <a:rPr lang="en-US" sz="2400" dirty="0" smtClean="0"/>
            </a:br>
            <a:r>
              <a:rPr lang="en-US" sz="2400" dirty="0" smtClean="0"/>
              <a:t>items on the Quick </a:t>
            </a:r>
            <a:br>
              <a:rPr lang="en-US" sz="2400" dirty="0" smtClean="0"/>
            </a:br>
            <a:r>
              <a:rPr lang="en-US" sz="2400" dirty="0" smtClean="0"/>
              <a:t>Access Toolbar.</a:t>
            </a:r>
          </a:p>
          <a:p>
            <a:endParaRPr lang="en-US" sz="2400" dirty="0"/>
          </a:p>
        </p:txBody>
      </p:sp>
      <p:pic>
        <p:nvPicPr>
          <p:cNvPr id="4" name="Picture 3" descr="0109.png"/>
          <p:cNvPicPr>
            <a:picLocks noChangeAspect="1"/>
          </p:cNvPicPr>
          <p:nvPr/>
        </p:nvPicPr>
        <p:blipFill>
          <a:blip r:embed="rId3"/>
          <a:stretch>
            <a:fillRect/>
          </a:stretch>
        </p:blipFill>
        <p:spPr>
          <a:xfrm>
            <a:off x="3962400" y="2895600"/>
            <a:ext cx="4724400" cy="3554464"/>
          </a:xfrm>
          <a:prstGeom prst="rect">
            <a:avLst/>
          </a:prstGeom>
        </p:spPr>
      </p:pic>
    </p:spTree>
    <p:extLst>
      <p:ext uri="{BB962C8B-B14F-4D97-AF65-F5344CB8AC3E}">
        <p14:creationId xmlns:p14="http://schemas.microsoft.com/office/powerpoint/2010/main" val="70135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a:t>
            </a:r>
            <a:r>
              <a:rPr lang="en-US" b="1" dirty="0" err="1" smtClean="0"/>
              <a:t>KeyTips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Press </a:t>
            </a:r>
            <a:r>
              <a:rPr lang="en-US" sz="2400" b="1" dirty="0" smtClean="0"/>
              <a:t>N</a:t>
            </a:r>
            <a:r>
              <a:rPr lang="en-US" sz="2400" dirty="0" smtClean="0"/>
              <a:t> to activate the Insert tab. When the Insert tab opens, notice that a new set of letters appears. These characters show you which keys to use to insert different kinds of objects in the current slide.</a:t>
            </a:r>
          </a:p>
          <a:p>
            <a:pPr marL="457200" indent="-457200">
              <a:buFont typeface="+mj-lt"/>
              <a:buAutoNum type="arabicPeriod" startAt="2"/>
            </a:pPr>
            <a:r>
              <a:rPr lang="en-US" sz="2400" dirty="0" smtClean="0"/>
              <a:t>Press</a:t>
            </a:r>
            <a:r>
              <a:rPr lang="en-US" sz="2400" b="1" dirty="0" smtClean="0"/>
              <a:t> P</a:t>
            </a:r>
            <a:r>
              <a:rPr lang="en-US" sz="2400" dirty="0" smtClean="0"/>
              <a:t> to open the Insert Picture dialog box.</a:t>
            </a:r>
          </a:p>
          <a:p>
            <a:pPr marL="457200" indent="-457200">
              <a:buFont typeface="+mj-lt"/>
              <a:buAutoNum type="arabicPeriod" startAt="2"/>
            </a:pPr>
            <a:r>
              <a:rPr lang="en-US" sz="2400" dirty="0" smtClean="0"/>
              <a:t>Click </a:t>
            </a:r>
            <a:r>
              <a:rPr lang="en-US" sz="2400" b="1" dirty="0" smtClean="0"/>
              <a:t>Cancel</a:t>
            </a:r>
            <a:r>
              <a:rPr lang="en-US" sz="2400" dirty="0" smtClean="0"/>
              <a:t> to close the dialog box and remove </a:t>
            </a:r>
            <a:r>
              <a:rPr lang="en-US" sz="2400" dirty="0" err="1" smtClean="0"/>
              <a:t>KeyTips</a:t>
            </a:r>
            <a:r>
              <a:rPr lang="en-US" sz="2400" dirty="0" smtClean="0"/>
              <a:t> from the display.</a:t>
            </a:r>
          </a:p>
          <a:p>
            <a:r>
              <a:rPr lang="en-US" sz="2400" b="1" dirty="0" smtClean="0"/>
              <a:t>LEAVE</a:t>
            </a:r>
            <a:r>
              <a:rPr lang="en-US" sz="2400" dirty="0" smtClean="0"/>
              <a:t> the presentation open to use in the next exercise.</a:t>
            </a:r>
          </a:p>
          <a:p>
            <a:endParaRPr lang="en-US" sz="2400" dirty="0"/>
          </a:p>
        </p:txBody>
      </p:sp>
    </p:spTree>
    <p:extLst>
      <p:ext uri="{BB962C8B-B14F-4D97-AF65-F5344CB8AC3E}">
        <p14:creationId xmlns:p14="http://schemas.microsoft.com/office/powerpoint/2010/main" val="230796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Backstage View</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The </a:t>
            </a:r>
            <a:r>
              <a:rPr lang="en-US" sz="2400" b="1" i="1" dirty="0" smtClean="0"/>
              <a:t>File tab</a:t>
            </a:r>
            <a:r>
              <a:rPr lang="en-US" sz="2400" dirty="0" smtClean="0"/>
              <a:t> is not a regular tab; instead of displaying Ribbon commands, it displays a full-screen menu called Backstage view. </a:t>
            </a:r>
          </a:p>
          <a:p>
            <a:r>
              <a:rPr lang="en-US" sz="2400" dirty="0" smtClean="0"/>
              <a:t>Each command you select along the left side of the Backstage view screen displays a different dialog box or page of options and commands in the right panel.  </a:t>
            </a:r>
          </a:p>
          <a:p>
            <a:endParaRPr lang="en-US" sz="2400" dirty="0"/>
          </a:p>
        </p:txBody>
      </p:sp>
    </p:spTree>
    <p:extLst>
      <p:ext uri="{BB962C8B-B14F-4D97-AF65-F5344CB8AC3E}">
        <p14:creationId xmlns:p14="http://schemas.microsoft.com/office/powerpoint/2010/main" val="97198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Using Backstage View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Commands on the menu in Backstage view include the following:</a:t>
            </a:r>
          </a:p>
          <a:p>
            <a:pPr lvl="1"/>
            <a:r>
              <a:rPr lang="en-US" sz="2000" b="1" dirty="0" smtClean="0"/>
              <a:t>Save:</a:t>
            </a:r>
            <a:r>
              <a:rPr lang="en-US" sz="2000" dirty="0" smtClean="0"/>
              <a:t> Saves the current presentation using PowerPoint’s default file format.</a:t>
            </a:r>
          </a:p>
          <a:p>
            <a:pPr lvl="1"/>
            <a:r>
              <a:rPr lang="en-US" sz="2000" b="1" dirty="0" smtClean="0"/>
              <a:t>Save as:</a:t>
            </a:r>
            <a:r>
              <a:rPr lang="en-US" sz="2000" dirty="0" smtClean="0"/>
              <a:t> Lets you save a presentation in PowerPoint’s default format or in several other file formats.</a:t>
            </a:r>
          </a:p>
          <a:p>
            <a:pPr lvl="1"/>
            <a:r>
              <a:rPr lang="en-US" sz="2000" b="1" dirty="0" smtClean="0"/>
              <a:t>Open:</a:t>
            </a:r>
            <a:r>
              <a:rPr lang="en-US" sz="2000" dirty="0" smtClean="0"/>
              <a:t> Opens an existing presentation stored on a disk, either on your computer’s disk or a network drive.</a:t>
            </a:r>
          </a:p>
          <a:p>
            <a:pPr lvl="1"/>
            <a:r>
              <a:rPr lang="en-US" sz="2000" b="1" dirty="0" smtClean="0"/>
              <a:t>Close:</a:t>
            </a:r>
            <a:r>
              <a:rPr lang="en-US" sz="2000" dirty="0" smtClean="0"/>
              <a:t> Closes the currently open presentation.</a:t>
            </a:r>
          </a:p>
          <a:p>
            <a:pPr lvl="1"/>
            <a:r>
              <a:rPr lang="en-US" sz="2000" b="1" dirty="0" smtClean="0"/>
              <a:t>Info:</a:t>
            </a:r>
            <a:r>
              <a:rPr lang="en-US" sz="2000" dirty="0" smtClean="0"/>
              <a:t> Shows information about the active presentation and provides commands that control permissions, sharing, and version management.</a:t>
            </a:r>
          </a:p>
          <a:p>
            <a:pPr lvl="1"/>
            <a:r>
              <a:rPr lang="en-US" sz="2000" b="1" dirty="0" smtClean="0"/>
              <a:t>Recent:</a:t>
            </a:r>
            <a:r>
              <a:rPr lang="en-US" sz="2000" dirty="0" smtClean="0"/>
              <a:t> Provides shortcuts to recently opened presentations and file locations.</a:t>
            </a:r>
          </a:p>
        </p:txBody>
      </p:sp>
    </p:spTree>
    <p:extLst>
      <p:ext uri="{BB962C8B-B14F-4D97-AF65-F5344CB8AC3E}">
        <p14:creationId xmlns:p14="http://schemas.microsoft.com/office/powerpoint/2010/main" val="539920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Software Orientation</a:t>
            </a:r>
            <a:r>
              <a:rPr lang="en-US" dirty="0" smtClean="0">
                <a:ea typeface="+mj-ea"/>
                <a:cs typeface="+mj-cs"/>
              </a:rPr>
              <a:t>: </a:t>
            </a:r>
            <a:br>
              <a:rPr lang="en-US" dirty="0" smtClean="0">
                <a:ea typeface="+mj-ea"/>
                <a:cs typeface="+mj-cs"/>
              </a:rPr>
            </a:br>
            <a:r>
              <a:rPr lang="en-US" dirty="0" smtClean="0">
                <a:ea typeface="+mj-ea"/>
                <a:cs typeface="+mj-cs"/>
              </a:rPr>
              <a:t>PowerPoint’s Opening Screen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you begin working in Microsoft PowerPoint, you should be familiar with the primary user interface. </a:t>
            </a:r>
          </a:p>
          <a:p>
            <a:r>
              <a:rPr lang="en-US" sz="2400" dirty="0" smtClean="0"/>
              <a:t>When you first start PowerPoint, you will see a screen similar to the one shown in the figure on the next slide. However, if your copy of PowerPoint has been customized, what you see may be slightly different from what is shown. </a:t>
            </a:r>
          </a:p>
          <a:p>
            <a:r>
              <a:rPr lang="en-US" sz="2400" dirty="0" smtClean="0"/>
              <a:t>You can use this figure as a reference throughout this lesson and the rest of this book.</a:t>
            </a:r>
          </a:p>
          <a:p>
            <a:r>
              <a:rPr lang="en-US" sz="2400" dirty="0" smtClean="0"/>
              <a:t>The Ribbon across the top of the window contains a set of tabs; each tab has a different collection of buttons and tools on it. Additional tabs appear when you select certain types of content, such as graphics or tables.  </a:t>
            </a:r>
            <a:endParaRPr lang="en-US" sz="2400" dirty="0"/>
          </a:p>
        </p:txBody>
      </p:sp>
    </p:spTree>
    <p:extLst>
      <p:ext uri="{BB962C8B-B14F-4D97-AF65-F5344CB8AC3E}">
        <p14:creationId xmlns:p14="http://schemas.microsoft.com/office/powerpoint/2010/main" val="2896898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Using Backstage View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lvl="1"/>
            <a:r>
              <a:rPr lang="en-US" sz="2000" b="1" dirty="0" smtClean="0"/>
              <a:t>New:</a:t>
            </a:r>
            <a:r>
              <a:rPr lang="en-US" sz="2000" dirty="0" smtClean="0"/>
              <a:t> Lists available templates from which you can create a new presentation.</a:t>
            </a:r>
          </a:p>
          <a:p>
            <a:pPr lvl="1"/>
            <a:r>
              <a:rPr lang="en-US" sz="2000" b="1" dirty="0" smtClean="0"/>
              <a:t>Print:</a:t>
            </a:r>
            <a:r>
              <a:rPr lang="en-US" sz="2000" dirty="0" smtClean="0"/>
              <a:t> Provides settings and options for printing a presentation in any of a variety of formats.</a:t>
            </a:r>
          </a:p>
          <a:p>
            <a:pPr lvl="1"/>
            <a:r>
              <a:rPr lang="en-US" sz="2000" b="1" dirty="0" smtClean="0"/>
              <a:t>Save &amp; Send:</a:t>
            </a:r>
            <a:r>
              <a:rPr lang="en-US" sz="2000" dirty="0" smtClean="0"/>
              <a:t> Offers a variety of options for saving a presentation in different formats, sending it to others, and publishing it to video, CD, or other media.</a:t>
            </a:r>
          </a:p>
          <a:p>
            <a:pPr lvl="1"/>
            <a:r>
              <a:rPr lang="en-US" sz="2000" b="1" dirty="0" smtClean="0"/>
              <a:t>Help:</a:t>
            </a:r>
            <a:r>
              <a:rPr lang="en-US" sz="2000" dirty="0" smtClean="0"/>
              <a:t> Opens the PowerPoint Help system, and provides links for other help and support resources.</a:t>
            </a:r>
          </a:p>
          <a:p>
            <a:pPr lvl="1"/>
            <a:r>
              <a:rPr lang="en-US" sz="2000" b="1" dirty="0" smtClean="0"/>
              <a:t>Options:</a:t>
            </a:r>
            <a:r>
              <a:rPr lang="en-US" sz="2000" dirty="0" smtClean="0"/>
              <a:t> Opens the PowerPoint Options dialog box, from which you can configure many aspects of program operation.</a:t>
            </a:r>
          </a:p>
          <a:p>
            <a:pPr lvl="1"/>
            <a:r>
              <a:rPr lang="en-US" sz="2000" b="1" dirty="0" smtClean="0"/>
              <a:t>Exit:</a:t>
            </a:r>
            <a:r>
              <a:rPr lang="en-US" sz="2000" dirty="0" smtClean="0"/>
              <a:t> Closes the PowerPoint application, and also closes any open files.</a:t>
            </a:r>
          </a:p>
          <a:p>
            <a:pPr lvl="1"/>
            <a:endParaRPr lang="en-US" sz="2200" dirty="0"/>
          </a:p>
        </p:txBody>
      </p:sp>
    </p:spTree>
    <p:extLst>
      <p:ext uri="{BB962C8B-B14F-4D97-AF65-F5344CB8AC3E}">
        <p14:creationId xmlns:p14="http://schemas.microsoft.com/office/powerpoint/2010/main" val="361303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Backstage View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you used in the previous exercise.</a:t>
            </a:r>
          </a:p>
          <a:p>
            <a:pPr marL="457200" indent="-457200">
              <a:buFont typeface="+mj-lt"/>
              <a:buAutoNum type="arabicPeriod"/>
            </a:pPr>
            <a:r>
              <a:rPr lang="en-US" sz="2400" dirty="0" smtClean="0"/>
              <a:t>Click the </a:t>
            </a:r>
            <a:r>
              <a:rPr lang="en-US" sz="2400" b="1" dirty="0" smtClean="0"/>
              <a:t>File </a:t>
            </a:r>
            <a:r>
              <a:rPr lang="en-US" sz="2400" dirty="0" smtClean="0"/>
              <a:t>tab </a:t>
            </a:r>
            <a:br>
              <a:rPr lang="en-US" sz="2400" dirty="0" smtClean="0"/>
            </a:br>
            <a:r>
              <a:rPr lang="en-US" sz="2400" dirty="0" smtClean="0"/>
              <a:t>on the Ribbon. </a:t>
            </a:r>
            <a:br>
              <a:rPr lang="en-US" sz="2400" dirty="0" smtClean="0"/>
            </a:br>
            <a:r>
              <a:rPr lang="en-US" sz="2400" dirty="0" smtClean="0"/>
              <a:t>Backstage view </a:t>
            </a:r>
            <a:br>
              <a:rPr lang="en-US" sz="2400" dirty="0" smtClean="0"/>
            </a:br>
            <a:r>
              <a:rPr lang="en-US" sz="2400" dirty="0" smtClean="0"/>
              <a:t>opens, as shown in </a:t>
            </a:r>
            <a:br>
              <a:rPr lang="en-US" sz="2400" dirty="0" smtClean="0"/>
            </a:br>
            <a:r>
              <a:rPr lang="en-US" sz="2400" dirty="0" smtClean="0"/>
              <a:t>the figure.</a:t>
            </a:r>
          </a:p>
          <a:p>
            <a:endParaRPr lang="en-US" sz="2400" dirty="0"/>
          </a:p>
        </p:txBody>
      </p:sp>
      <p:pic>
        <p:nvPicPr>
          <p:cNvPr id="4" name="Picture 3" descr="0110.png"/>
          <p:cNvPicPr>
            <a:picLocks noChangeAspect="1"/>
          </p:cNvPicPr>
          <p:nvPr/>
        </p:nvPicPr>
        <p:blipFill>
          <a:blip r:embed="rId3"/>
          <a:stretch>
            <a:fillRect/>
          </a:stretch>
        </p:blipFill>
        <p:spPr>
          <a:xfrm>
            <a:off x="3733800" y="2133600"/>
            <a:ext cx="4862998" cy="3657600"/>
          </a:xfrm>
          <a:prstGeom prst="rect">
            <a:avLst/>
          </a:prstGeom>
        </p:spPr>
      </p:pic>
    </p:spTree>
    <p:extLst>
      <p:ext uri="{BB962C8B-B14F-4D97-AF65-F5344CB8AC3E}">
        <p14:creationId xmlns:p14="http://schemas.microsoft.com/office/powerpoint/2010/main" val="3506956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Backstage View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a:t>
            </a:r>
            <a:r>
              <a:rPr lang="en-US" sz="2400" b="1" dirty="0" smtClean="0"/>
              <a:t>Save &amp; </a:t>
            </a:r>
            <a:br>
              <a:rPr lang="en-US" sz="2400" b="1" dirty="0" smtClean="0"/>
            </a:br>
            <a:r>
              <a:rPr lang="en-US" sz="2400" b="1" dirty="0" smtClean="0"/>
              <a:t>Send</a:t>
            </a:r>
            <a:r>
              <a:rPr lang="en-US" sz="2400" dirty="0" smtClean="0"/>
              <a:t>. A page of </a:t>
            </a:r>
            <a:br>
              <a:rPr lang="en-US" sz="2400" dirty="0" smtClean="0"/>
            </a:br>
            <a:r>
              <a:rPr lang="en-US" sz="2400" dirty="0" smtClean="0"/>
              <a:t>commands and </a:t>
            </a:r>
            <a:br>
              <a:rPr lang="en-US" sz="2400" dirty="0" smtClean="0"/>
            </a:br>
            <a:r>
              <a:rPr lang="en-US" sz="2400" dirty="0" smtClean="0"/>
              <a:t>subcommands </a:t>
            </a:r>
            <a:br>
              <a:rPr lang="en-US" sz="2400" dirty="0" smtClean="0"/>
            </a:br>
            <a:r>
              <a:rPr lang="en-US" sz="2400" dirty="0" smtClean="0"/>
              <a:t>appears, as in the </a:t>
            </a:r>
            <a:br>
              <a:rPr lang="en-US" sz="2400" dirty="0" smtClean="0"/>
            </a:br>
            <a:r>
              <a:rPr lang="en-US" sz="2400" dirty="0" smtClean="0"/>
              <a:t>figure. Send Using </a:t>
            </a:r>
            <a:br>
              <a:rPr lang="en-US" sz="2400" dirty="0" smtClean="0"/>
            </a:br>
            <a:r>
              <a:rPr lang="en-US" sz="2400" dirty="0" smtClean="0"/>
              <a:t>E-mail is selected </a:t>
            </a:r>
            <a:br>
              <a:rPr lang="en-US" sz="2400" dirty="0" smtClean="0"/>
            </a:br>
            <a:r>
              <a:rPr lang="en-US" sz="2400" dirty="0" smtClean="0"/>
              <a:t>by default, and </a:t>
            </a:r>
            <a:br>
              <a:rPr lang="en-US" sz="2400" dirty="0" smtClean="0"/>
            </a:br>
            <a:r>
              <a:rPr lang="en-US" sz="2400" dirty="0" smtClean="0"/>
              <a:t>the right side of </a:t>
            </a:r>
            <a:br>
              <a:rPr lang="en-US" sz="2400" dirty="0" smtClean="0"/>
            </a:br>
            <a:r>
              <a:rPr lang="en-US" sz="2400" dirty="0" smtClean="0"/>
              <a:t>the window lists </a:t>
            </a:r>
            <a:br>
              <a:rPr lang="en-US" sz="2400" dirty="0" smtClean="0"/>
            </a:br>
            <a:r>
              <a:rPr lang="en-US" sz="2400" dirty="0" smtClean="0"/>
              <a:t>commands for </a:t>
            </a:r>
            <a:br>
              <a:rPr lang="en-US" sz="2400" dirty="0" smtClean="0"/>
            </a:br>
            <a:r>
              <a:rPr lang="en-US" sz="2400" dirty="0" smtClean="0"/>
              <a:t>sending your </a:t>
            </a:r>
            <a:br>
              <a:rPr lang="en-US" sz="2400" dirty="0" smtClean="0"/>
            </a:br>
            <a:r>
              <a:rPr lang="en-US" sz="2400" dirty="0" smtClean="0"/>
              <a:t>work to others. </a:t>
            </a:r>
            <a:endParaRPr lang="en-US" sz="2400" dirty="0"/>
          </a:p>
        </p:txBody>
      </p:sp>
      <p:pic>
        <p:nvPicPr>
          <p:cNvPr id="4" name="Picture 3" descr="0111.png"/>
          <p:cNvPicPr>
            <a:picLocks noChangeAspect="1"/>
          </p:cNvPicPr>
          <p:nvPr/>
        </p:nvPicPr>
        <p:blipFill>
          <a:blip r:embed="rId3"/>
          <a:stretch>
            <a:fillRect/>
          </a:stretch>
        </p:blipFill>
        <p:spPr>
          <a:xfrm>
            <a:off x="3505199" y="2057400"/>
            <a:ext cx="5158845" cy="3886200"/>
          </a:xfrm>
          <a:prstGeom prst="rect">
            <a:avLst/>
          </a:prstGeom>
        </p:spPr>
      </p:pic>
    </p:spTree>
    <p:extLst>
      <p:ext uri="{BB962C8B-B14F-4D97-AF65-F5344CB8AC3E}">
        <p14:creationId xmlns:p14="http://schemas.microsoft.com/office/powerpoint/2010/main" val="2620635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Backstage View</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b="1" dirty="0" smtClean="0"/>
              <a:t>Create a Video</a:t>
            </a:r>
            <a:r>
              <a:rPr lang="en-US" sz="2400" dirty="0" smtClean="0"/>
              <a:t>. Options and commands for doing that activity appear at the right.</a:t>
            </a:r>
          </a:p>
          <a:p>
            <a:pPr marL="457200" indent="-457200">
              <a:buFont typeface="+mj-lt"/>
              <a:buAutoNum type="arabicPeriod" startAt="3"/>
            </a:pPr>
            <a:r>
              <a:rPr lang="en-US" sz="2400" dirty="0" smtClean="0"/>
              <a:t>Click </a:t>
            </a:r>
            <a:r>
              <a:rPr lang="en-US" sz="2400" b="1" dirty="0" smtClean="0"/>
              <a:t>Recent</a:t>
            </a:r>
            <a:r>
              <a:rPr lang="en-US" sz="2400" dirty="0" smtClean="0"/>
              <a:t>. A list of recently opened files appears.</a:t>
            </a:r>
          </a:p>
          <a:p>
            <a:pPr marL="457200" indent="-457200">
              <a:buFont typeface="+mj-lt"/>
              <a:buAutoNum type="arabicPeriod" startAt="3"/>
            </a:pPr>
            <a:r>
              <a:rPr lang="en-US" sz="2400" dirty="0" smtClean="0"/>
              <a:t>Click </a:t>
            </a:r>
            <a:r>
              <a:rPr lang="en-US" sz="2400" b="1" dirty="0" smtClean="0"/>
              <a:t>New</a:t>
            </a:r>
            <a:r>
              <a:rPr lang="en-US" sz="2400" dirty="0" smtClean="0"/>
              <a:t>. A list of templates appears.</a:t>
            </a:r>
          </a:p>
          <a:p>
            <a:pPr marL="457200" indent="-457200">
              <a:buFont typeface="+mj-lt"/>
              <a:buAutoNum type="arabicPeriod" startAt="3"/>
            </a:pPr>
            <a:r>
              <a:rPr lang="en-US" sz="2400" dirty="0" smtClean="0"/>
              <a:t>Click </a:t>
            </a:r>
            <a:r>
              <a:rPr lang="en-US" sz="2400" b="1" dirty="0" smtClean="0"/>
              <a:t>Open</a:t>
            </a:r>
            <a:r>
              <a:rPr lang="en-US" sz="2400" dirty="0" smtClean="0"/>
              <a:t>. The Open dialog box appears.</a:t>
            </a:r>
          </a:p>
          <a:p>
            <a:pPr marL="457200" indent="-457200">
              <a:buFont typeface="+mj-lt"/>
              <a:buAutoNum type="arabicPeriod" startAt="3"/>
            </a:pPr>
            <a:r>
              <a:rPr lang="en-US" sz="2400" dirty="0" smtClean="0"/>
              <a:t>Click </a:t>
            </a:r>
            <a:r>
              <a:rPr lang="en-US" sz="2400" b="1" dirty="0" smtClean="0"/>
              <a:t>Cancel</a:t>
            </a:r>
            <a:r>
              <a:rPr lang="en-US" sz="2400" dirty="0" smtClean="0"/>
              <a:t> to close the dialog box without making a selection.</a:t>
            </a:r>
          </a:p>
          <a:p>
            <a:pPr marL="457200" indent="-457200">
              <a:buFont typeface="+mj-lt"/>
              <a:buAutoNum type="arabicPeriod" startAt="3"/>
            </a:pPr>
            <a:r>
              <a:rPr lang="en-US" sz="2400" dirty="0" smtClean="0"/>
              <a:t>Click the </a:t>
            </a:r>
            <a:r>
              <a:rPr lang="en-US" sz="2400" b="1" dirty="0" smtClean="0"/>
              <a:t>File tab</a:t>
            </a:r>
            <a:r>
              <a:rPr lang="en-US" sz="2400" dirty="0" smtClean="0"/>
              <a:t> again to redisplay Backstage view.</a:t>
            </a:r>
          </a:p>
          <a:p>
            <a:pPr marL="457200" indent="-457200">
              <a:buFont typeface="+mj-lt"/>
              <a:buAutoNum type="arabicPeriod" startAt="3"/>
            </a:pPr>
            <a:r>
              <a:rPr lang="en-US" sz="2400" dirty="0" smtClean="0"/>
              <a:t>Click the </a:t>
            </a:r>
            <a:r>
              <a:rPr lang="en-US" sz="2400" b="1" dirty="0" smtClean="0"/>
              <a:t>Home</a:t>
            </a:r>
            <a:r>
              <a:rPr lang="en-US" sz="2400" dirty="0" smtClean="0"/>
              <a:t> tab to leave Backstage view.</a:t>
            </a:r>
          </a:p>
          <a:p>
            <a:r>
              <a:rPr lang="en-US" sz="2400" b="1" dirty="0" smtClean="0"/>
              <a:t>LEAVE</a:t>
            </a:r>
            <a:r>
              <a:rPr lang="en-US" sz="2400" dirty="0" smtClean="0"/>
              <a:t> the presentation open to use in the next exercise. </a:t>
            </a:r>
            <a:endParaRPr lang="en-US" sz="2400" dirty="0"/>
          </a:p>
        </p:txBody>
      </p:sp>
    </p:spTree>
    <p:extLst>
      <p:ext uri="{BB962C8B-B14F-4D97-AF65-F5344CB8AC3E}">
        <p14:creationId xmlns:p14="http://schemas.microsoft.com/office/powerpoint/2010/main" val="412294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Working with PowerPoint’s Help System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Help system is rich in information, illustrations, and tips that can help you complete any task as you create a presentation. </a:t>
            </a:r>
          </a:p>
          <a:p>
            <a:r>
              <a:rPr lang="en-US" sz="2400" dirty="0" smtClean="0"/>
              <a:t>Some of PowerPoint’s help information is stored on your computer, and much more is available via the Internet. </a:t>
            </a:r>
          </a:p>
          <a:p>
            <a:r>
              <a:rPr lang="en-US" sz="2400" dirty="0" smtClean="0"/>
              <a:t>Finding the right information is easy: you can pick a topic from the Help system’s table of contents, browse a directory of help topics, or perform keyword searches by entering terms that best describe the task you want to complete. </a:t>
            </a:r>
          </a:p>
          <a:p>
            <a:r>
              <a:rPr lang="en-US" sz="2400" dirty="0" smtClean="0"/>
              <a:t>In the next exercise, you learn to access and use PowerPoint’s Help system.</a:t>
            </a:r>
          </a:p>
          <a:p>
            <a:endParaRPr lang="en-US" sz="2400" dirty="0"/>
          </a:p>
        </p:txBody>
      </p:sp>
    </p:spTree>
    <p:extLst>
      <p:ext uri="{BB962C8B-B14F-4D97-AF65-F5344CB8AC3E}">
        <p14:creationId xmlns:p14="http://schemas.microsoft.com/office/powerpoint/2010/main" val="3597218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Step-by-Step: Use the Help System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Microsoft Office </a:t>
            </a:r>
            <a:br>
              <a:rPr lang="en-US" sz="2400" b="1" dirty="0" smtClean="0"/>
            </a:br>
            <a:r>
              <a:rPr lang="en-US" sz="2400" b="1" dirty="0" smtClean="0"/>
              <a:t>PowerPoint Help</a:t>
            </a:r>
            <a:r>
              <a:rPr lang="en-US" sz="2400" dirty="0" smtClean="0"/>
              <a:t> button </a:t>
            </a:r>
            <a:br>
              <a:rPr lang="en-US" sz="2400" dirty="0" smtClean="0"/>
            </a:br>
            <a:r>
              <a:rPr lang="en-US" sz="2400" dirty="0" smtClean="0"/>
              <a:t>at the right end of the </a:t>
            </a:r>
            <a:br>
              <a:rPr lang="en-US" sz="2400" dirty="0" smtClean="0"/>
            </a:br>
            <a:r>
              <a:rPr lang="en-US" sz="2400" dirty="0" smtClean="0"/>
              <a:t>Ribbon. The PowerPoint </a:t>
            </a:r>
            <a:br>
              <a:rPr lang="en-US" sz="2400" dirty="0" smtClean="0"/>
            </a:br>
            <a:r>
              <a:rPr lang="en-US" sz="2400" dirty="0" smtClean="0"/>
              <a:t>Help window appears. If the </a:t>
            </a:r>
            <a:br>
              <a:rPr lang="en-US" sz="2400" dirty="0" smtClean="0"/>
            </a:br>
            <a:r>
              <a:rPr lang="en-US" sz="2400" dirty="0" smtClean="0"/>
              <a:t>Help system is connected </a:t>
            </a:r>
            <a:br>
              <a:rPr lang="en-US" sz="2400" dirty="0" smtClean="0"/>
            </a:br>
            <a:r>
              <a:rPr lang="en-US" sz="2400" dirty="0" smtClean="0"/>
              <a:t>to the Internet, it appears </a:t>
            </a:r>
            <a:br>
              <a:rPr lang="en-US" sz="2400" dirty="0" smtClean="0"/>
            </a:br>
            <a:r>
              <a:rPr lang="en-US" sz="2400" dirty="0" smtClean="0"/>
              <a:t>as shown in the figure, and a Connected to </a:t>
            </a:r>
            <a:r>
              <a:rPr lang="en-US" sz="2400" dirty="0" err="1" smtClean="0"/>
              <a:t>Office.com</a:t>
            </a:r>
            <a:r>
              <a:rPr lang="en-US" sz="2400" dirty="0" smtClean="0"/>
              <a:t> indicator appears in the lower-right corner if your computer is connected.</a:t>
            </a:r>
          </a:p>
          <a:p>
            <a:endParaRPr lang="en-US" sz="2400" dirty="0"/>
          </a:p>
        </p:txBody>
      </p:sp>
      <p:pic>
        <p:nvPicPr>
          <p:cNvPr id="4" name="Picture 3" descr="Help_button.png"/>
          <p:cNvPicPr>
            <a:picLocks noChangeAspect="1"/>
          </p:cNvPicPr>
          <p:nvPr/>
        </p:nvPicPr>
        <p:blipFill>
          <a:blip r:embed="rId3"/>
          <a:stretch>
            <a:fillRect/>
          </a:stretch>
        </p:blipFill>
        <p:spPr>
          <a:xfrm>
            <a:off x="4114800" y="2819400"/>
            <a:ext cx="381000" cy="381000"/>
          </a:xfrm>
          <a:prstGeom prst="rect">
            <a:avLst/>
          </a:prstGeom>
        </p:spPr>
      </p:pic>
      <p:pic>
        <p:nvPicPr>
          <p:cNvPr id="5" name="Picture 4" descr="0112.png"/>
          <p:cNvPicPr>
            <a:picLocks noChangeAspect="1"/>
          </p:cNvPicPr>
          <p:nvPr/>
        </p:nvPicPr>
        <p:blipFill>
          <a:blip r:embed="rId4"/>
          <a:stretch>
            <a:fillRect/>
          </a:stretch>
        </p:blipFill>
        <p:spPr>
          <a:xfrm>
            <a:off x="4800600" y="2133600"/>
            <a:ext cx="3810000" cy="2718134"/>
          </a:xfrm>
          <a:prstGeom prst="rect">
            <a:avLst/>
          </a:prstGeom>
        </p:spPr>
      </p:pic>
    </p:spTree>
    <p:extLst>
      <p:ext uri="{BB962C8B-B14F-4D97-AF65-F5344CB8AC3E}">
        <p14:creationId xmlns:p14="http://schemas.microsoft.com/office/powerpoint/2010/main" val="2603295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Use the Help System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the </a:t>
            </a:r>
            <a:r>
              <a:rPr lang="en-US" sz="2400" b="1" dirty="0" smtClean="0"/>
              <a:t>Connected to </a:t>
            </a:r>
            <a:r>
              <a:rPr lang="en-US" sz="2400" b="1" dirty="0" err="1" smtClean="0"/>
              <a:t>Office.com</a:t>
            </a:r>
            <a:r>
              <a:rPr lang="en-US" sz="2400" dirty="0" smtClean="0"/>
              <a:t> button. The Connection Status menu appears.</a:t>
            </a:r>
          </a:p>
          <a:p>
            <a:pPr marL="457200" indent="-457200">
              <a:buFont typeface="+mj-lt"/>
              <a:buAutoNum type="arabicPeriod" startAt="2"/>
            </a:pPr>
            <a:r>
              <a:rPr lang="en-US" sz="2400" dirty="0" smtClean="0"/>
              <a:t>Click </a:t>
            </a:r>
            <a:r>
              <a:rPr lang="en-US" sz="2400" b="1" dirty="0" smtClean="0"/>
              <a:t>Show content only </a:t>
            </a:r>
            <a:br>
              <a:rPr lang="en-US" sz="2400" b="1" dirty="0" smtClean="0"/>
            </a:br>
            <a:r>
              <a:rPr lang="en-US" sz="2400" b="1" dirty="0" smtClean="0"/>
              <a:t>from this computer</a:t>
            </a:r>
            <a:r>
              <a:rPr lang="en-US" sz="2400" dirty="0" smtClean="0"/>
              <a:t>. </a:t>
            </a:r>
            <a:br>
              <a:rPr lang="en-US" sz="2400" dirty="0" smtClean="0"/>
            </a:br>
            <a:r>
              <a:rPr lang="en-US" sz="2400" dirty="0" smtClean="0"/>
              <a:t>Notice that the </a:t>
            </a:r>
            <a:br>
              <a:rPr lang="en-US" sz="2400" dirty="0" smtClean="0"/>
            </a:br>
            <a:r>
              <a:rPr lang="en-US" sz="2400" dirty="0" smtClean="0"/>
              <a:t>Connected to </a:t>
            </a:r>
            <a:r>
              <a:rPr lang="en-US" sz="2400" dirty="0" err="1" smtClean="0"/>
              <a:t>Office.com</a:t>
            </a:r>
            <a:r>
              <a:rPr lang="en-US" sz="2400" dirty="0" smtClean="0"/>
              <a:t> </a:t>
            </a:r>
            <a:br>
              <a:rPr lang="en-US" sz="2400" dirty="0" smtClean="0"/>
            </a:br>
            <a:r>
              <a:rPr lang="en-US" sz="2400" dirty="0" smtClean="0"/>
              <a:t>button now appears as </a:t>
            </a:r>
            <a:br>
              <a:rPr lang="en-US" sz="2400" dirty="0" smtClean="0"/>
            </a:br>
            <a:r>
              <a:rPr lang="en-US" sz="2400" dirty="0" smtClean="0"/>
              <a:t>Offline, and the Help </a:t>
            </a:r>
            <a:br>
              <a:rPr lang="en-US" sz="2400" dirty="0" smtClean="0"/>
            </a:br>
            <a:r>
              <a:rPr lang="en-US" sz="2400" dirty="0" smtClean="0"/>
              <a:t>window changes as in </a:t>
            </a:r>
            <a:br>
              <a:rPr lang="en-US" sz="2400" dirty="0" smtClean="0"/>
            </a:br>
            <a:r>
              <a:rPr lang="en-US" sz="2400" dirty="0" smtClean="0"/>
              <a:t>the figure.</a:t>
            </a:r>
          </a:p>
        </p:txBody>
      </p:sp>
      <p:pic>
        <p:nvPicPr>
          <p:cNvPr id="4" name="Picture 3" descr="0113.png"/>
          <p:cNvPicPr>
            <a:picLocks noChangeAspect="1"/>
          </p:cNvPicPr>
          <p:nvPr/>
        </p:nvPicPr>
        <p:blipFill>
          <a:blip r:embed="rId3"/>
          <a:stretch>
            <a:fillRect/>
          </a:stretch>
        </p:blipFill>
        <p:spPr>
          <a:xfrm>
            <a:off x="4267200" y="2216053"/>
            <a:ext cx="4358943" cy="3117947"/>
          </a:xfrm>
          <a:prstGeom prst="rect">
            <a:avLst/>
          </a:prstGeom>
        </p:spPr>
      </p:pic>
    </p:spTree>
    <p:extLst>
      <p:ext uri="{BB962C8B-B14F-4D97-AF65-F5344CB8AC3E}">
        <p14:creationId xmlns:p14="http://schemas.microsoft.com/office/powerpoint/2010/main" val="553304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Use the Help System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the </a:t>
            </a:r>
            <a:r>
              <a:rPr lang="en-US" sz="2400" b="1" dirty="0" smtClean="0"/>
              <a:t>Search</a:t>
            </a:r>
            <a:r>
              <a:rPr lang="en-US" sz="2400" dirty="0" smtClean="0"/>
              <a:t> box, </a:t>
            </a:r>
            <a:br>
              <a:rPr lang="en-US" sz="2400" dirty="0" smtClean="0"/>
            </a:br>
            <a:r>
              <a:rPr lang="en-US" sz="2400" dirty="0" smtClean="0"/>
              <a:t>type </a:t>
            </a:r>
            <a:r>
              <a:rPr lang="en-US" sz="2400" b="1" dirty="0" smtClean="0"/>
              <a:t>Ribbon</a:t>
            </a:r>
            <a:r>
              <a:rPr lang="en-US" sz="2400" dirty="0" smtClean="0"/>
              <a:t>, and then </a:t>
            </a:r>
            <a:br>
              <a:rPr lang="en-US" sz="2400" dirty="0" smtClean="0"/>
            </a:br>
            <a:r>
              <a:rPr lang="en-US" sz="2400" dirty="0" smtClean="0"/>
              <a:t>click the </a:t>
            </a:r>
            <a:r>
              <a:rPr lang="en-US" sz="2400" b="1" dirty="0" smtClean="0"/>
              <a:t>Search</a:t>
            </a:r>
            <a:r>
              <a:rPr lang="en-US" sz="2400" dirty="0" smtClean="0"/>
              <a:t> </a:t>
            </a:r>
            <a:br>
              <a:rPr lang="en-US" sz="2400" dirty="0" smtClean="0"/>
            </a:br>
            <a:r>
              <a:rPr lang="en-US" sz="2400" dirty="0" smtClean="0"/>
              <a:t>button or press </a:t>
            </a:r>
            <a:r>
              <a:rPr lang="en-US" sz="2400" b="1" dirty="0" smtClean="0"/>
              <a:t>Enter</a:t>
            </a:r>
            <a:r>
              <a:rPr lang="en-US" sz="2400" dirty="0" smtClean="0"/>
              <a:t>. </a:t>
            </a:r>
            <a:br>
              <a:rPr lang="en-US" sz="2400" dirty="0" smtClean="0"/>
            </a:br>
            <a:r>
              <a:rPr lang="en-US" sz="2400" dirty="0" smtClean="0"/>
              <a:t>A list of help topics </a:t>
            </a:r>
            <a:br>
              <a:rPr lang="en-US" sz="2400" dirty="0" smtClean="0"/>
            </a:br>
            <a:r>
              <a:rPr lang="en-US" sz="2400" dirty="0" smtClean="0"/>
              <a:t>appears, as shown in </a:t>
            </a:r>
            <a:br>
              <a:rPr lang="en-US" sz="2400" dirty="0" smtClean="0"/>
            </a:br>
            <a:r>
              <a:rPr lang="en-US" sz="2400" dirty="0" smtClean="0"/>
              <a:t>the figure.</a:t>
            </a:r>
          </a:p>
          <a:p>
            <a:pPr marL="457200" indent="-457200">
              <a:buFont typeface="+mj-lt"/>
              <a:buAutoNum type="arabicPeriod" startAt="4"/>
            </a:pPr>
            <a:r>
              <a:rPr lang="en-US" sz="2400" dirty="0" smtClean="0"/>
              <a:t>Click the </a:t>
            </a:r>
            <a:r>
              <a:rPr lang="en-US" sz="2400" b="1" dirty="0" smtClean="0"/>
              <a:t>Familiarize </a:t>
            </a:r>
            <a:br>
              <a:rPr lang="en-US" sz="2400" b="1" dirty="0" smtClean="0"/>
            </a:br>
            <a:r>
              <a:rPr lang="en-US" sz="2400" b="1" dirty="0" smtClean="0"/>
              <a:t>yourself with the </a:t>
            </a:r>
            <a:br>
              <a:rPr lang="en-US" sz="2400" b="1" dirty="0" smtClean="0"/>
            </a:br>
            <a:r>
              <a:rPr lang="en-US" sz="2400" b="1" dirty="0" smtClean="0"/>
              <a:t>Ribbon in PowerPoint 2010 </a:t>
            </a:r>
            <a:r>
              <a:rPr lang="en-US" sz="2400" dirty="0" smtClean="0"/>
              <a:t>hyperlink. The corresponding article appears. Read the article if you wish.  </a:t>
            </a:r>
            <a:endParaRPr lang="en-US" sz="2400" dirty="0"/>
          </a:p>
        </p:txBody>
      </p:sp>
      <p:pic>
        <p:nvPicPr>
          <p:cNvPr id="4" name="Picture 3" descr="0114.png"/>
          <p:cNvPicPr>
            <a:picLocks noChangeAspect="1"/>
          </p:cNvPicPr>
          <p:nvPr/>
        </p:nvPicPr>
        <p:blipFill>
          <a:blip r:embed="rId3"/>
          <a:stretch>
            <a:fillRect/>
          </a:stretch>
        </p:blipFill>
        <p:spPr>
          <a:xfrm>
            <a:off x="3962400" y="1677759"/>
            <a:ext cx="4680904" cy="3275241"/>
          </a:xfrm>
          <a:prstGeom prst="rect">
            <a:avLst/>
          </a:prstGeom>
        </p:spPr>
      </p:pic>
    </p:spTree>
    <p:extLst>
      <p:ext uri="{BB962C8B-B14F-4D97-AF65-F5344CB8AC3E}">
        <p14:creationId xmlns:p14="http://schemas.microsoft.com/office/powerpoint/2010/main" val="1028765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Use the Help System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Click the </a:t>
            </a:r>
            <a:r>
              <a:rPr lang="en-US" sz="2400" b="1" dirty="0" smtClean="0"/>
              <a:t>Show Table of Contents</a:t>
            </a:r>
            <a:r>
              <a:rPr lang="en-US" sz="2400" dirty="0" smtClean="0"/>
              <a:t> button. The Table of Contents opens in a pane on the left side of the Help window. The article about </a:t>
            </a:r>
            <a:br>
              <a:rPr lang="en-US" sz="2400" dirty="0" smtClean="0"/>
            </a:br>
            <a:r>
              <a:rPr lang="en-US" sz="2400" dirty="0" smtClean="0"/>
              <a:t>the Ribbon continues to </a:t>
            </a:r>
            <a:br>
              <a:rPr lang="en-US" sz="2400" dirty="0" smtClean="0"/>
            </a:br>
            <a:r>
              <a:rPr lang="en-US" sz="2400" dirty="0" smtClean="0"/>
              <a:t>appear at the right side.</a:t>
            </a:r>
          </a:p>
          <a:p>
            <a:pPr marL="457200" indent="-457200">
              <a:buFont typeface="+mj-lt"/>
              <a:buAutoNum type="arabicPeriod" startAt="6"/>
            </a:pPr>
            <a:r>
              <a:rPr lang="en-US" sz="2400" dirty="0" smtClean="0"/>
              <a:t>Scroll to the top of the </a:t>
            </a:r>
            <a:br>
              <a:rPr lang="en-US" sz="2400" dirty="0" smtClean="0"/>
            </a:br>
            <a:r>
              <a:rPr lang="en-US" sz="2400" dirty="0" smtClean="0"/>
              <a:t>Table of Contents pane </a:t>
            </a:r>
            <a:br>
              <a:rPr lang="en-US" sz="2400" dirty="0" smtClean="0"/>
            </a:br>
            <a:r>
              <a:rPr lang="en-US" sz="2400" dirty="0" smtClean="0"/>
              <a:t>and click </a:t>
            </a:r>
            <a:r>
              <a:rPr lang="en-US" sz="2400" b="1" dirty="0" smtClean="0"/>
              <a:t>What’s New?</a:t>
            </a:r>
            <a:r>
              <a:rPr lang="en-US" sz="2400" dirty="0" smtClean="0"/>
              <a:t> .</a:t>
            </a:r>
          </a:p>
          <a:p>
            <a:pPr marL="457200" indent="-457200">
              <a:buFont typeface="+mj-lt"/>
              <a:buAutoNum type="arabicPeriod" startAt="6"/>
            </a:pPr>
            <a:r>
              <a:rPr lang="en-US" sz="2400" dirty="0" smtClean="0"/>
              <a:t>Click </a:t>
            </a:r>
            <a:r>
              <a:rPr lang="en-US" sz="2400" b="1" dirty="0" smtClean="0"/>
              <a:t>What’s New in </a:t>
            </a:r>
            <a:br>
              <a:rPr lang="en-US" sz="2400" b="1" dirty="0" smtClean="0"/>
            </a:br>
            <a:r>
              <a:rPr lang="en-US" sz="2400" b="1" dirty="0" smtClean="0"/>
              <a:t>PowerPoint 2010?</a:t>
            </a:r>
            <a:r>
              <a:rPr lang="en-US" sz="2400" dirty="0" smtClean="0"/>
              <a:t>. The </a:t>
            </a:r>
            <a:br>
              <a:rPr lang="en-US" sz="2400" dirty="0" smtClean="0"/>
            </a:br>
            <a:r>
              <a:rPr lang="en-US" sz="2400" dirty="0" smtClean="0"/>
              <a:t>help topic appears in the </a:t>
            </a:r>
            <a:br>
              <a:rPr lang="en-US" sz="2400" dirty="0" smtClean="0"/>
            </a:br>
            <a:r>
              <a:rPr lang="en-US" sz="2400" dirty="0" smtClean="0"/>
              <a:t>window (see the figure).</a:t>
            </a:r>
          </a:p>
        </p:txBody>
      </p:sp>
      <p:pic>
        <p:nvPicPr>
          <p:cNvPr id="4" name="Picture 3" descr="0115.png"/>
          <p:cNvPicPr>
            <a:picLocks noChangeAspect="1"/>
          </p:cNvPicPr>
          <p:nvPr/>
        </p:nvPicPr>
        <p:blipFill>
          <a:blip r:embed="rId3"/>
          <a:stretch>
            <a:fillRect/>
          </a:stretch>
        </p:blipFill>
        <p:spPr>
          <a:xfrm>
            <a:off x="4495800" y="2514600"/>
            <a:ext cx="4067646" cy="3733800"/>
          </a:xfrm>
          <a:prstGeom prst="rect">
            <a:avLst/>
          </a:prstGeom>
        </p:spPr>
      </p:pic>
    </p:spTree>
    <p:extLst>
      <p:ext uri="{BB962C8B-B14F-4D97-AF65-F5344CB8AC3E}">
        <p14:creationId xmlns:p14="http://schemas.microsoft.com/office/powerpoint/2010/main" val="326951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b="1" dirty="0" smtClean="0"/>
              <a:t>Step-by-Step: Use the Help System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9"/>
            </a:pPr>
            <a:r>
              <a:rPr lang="en-US" sz="2400" dirty="0" smtClean="0"/>
              <a:t>Click the </a:t>
            </a:r>
            <a:r>
              <a:rPr lang="en-US" sz="2400" b="1" dirty="0" smtClean="0"/>
              <a:t>Home</a:t>
            </a:r>
            <a:r>
              <a:rPr lang="en-US" sz="2400" dirty="0" smtClean="0"/>
              <a:t> button. The top-level topic list appears in the right pane. The left pane continues to show the Table of Contents.</a:t>
            </a:r>
          </a:p>
          <a:p>
            <a:pPr marL="457200" indent="-457200">
              <a:buFont typeface="+mj-lt"/>
              <a:buAutoNum type="arabicPeriod" startAt="9"/>
            </a:pPr>
            <a:r>
              <a:rPr lang="en-US" sz="2400" dirty="0" smtClean="0"/>
              <a:t>Click the </a:t>
            </a:r>
            <a:r>
              <a:rPr lang="en-US" sz="2400" b="1" dirty="0" smtClean="0"/>
              <a:t>Close</a:t>
            </a:r>
            <a:r>
              <a:rPr lang="en-US" sz="2400" dirty="0" smtClean="0"/>
              <a:t> button to close the Help window.</a:t>
            </a:r>
          </a:p>
          <a:p>
            <a:r>
              <a:rPr lang="en-US" sz="2400" b="1" dirty="0" smtClean="0"/>
              <a:t>LEAVE</a:t>
            </a:r>
            <a:r>
              <a:rPr lang="en-US" sz="2400" dirty="0" smtClean="0"/>
              <a:t> the presentation open to use in the next exercise.</a:t>
            </a:r>
          </a:p>
          <a:p>
            <a:endParaRPr lang="en-US" sz="2400" dirty="0"/>
          </a:p>
        </p:txBody>
      </p:sp>
    </p:spTree>
    <p:extLst>
      <p:ext uri="{BB962C8B-B14F-4D97-AF65-F5344CB8AC3E}">
        <p14:creationId xmlns:p14="http://schemas.microsoft.com/office/powerpoint/2010/main" val="265732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Software Orientation: </a:t>
            </a:r>
            <a:br>
              <a:rPr lang="en-US" dirty="0" smtClean="0"/>
            </a:br>
            <a:r>
              <a:rPr lang="en-US" dirty="0" smtClean="0"/>
              <a:t>PowerPoint’s Opening Screen</a:t>
            </a:r>
            <a:endParaRPr lang="en-US" dirty="0" smtClean="0">
              <a:ea typeface="+mj-ea"/>
              <a:cs typeface="+mj-cs"/>
            </a:endParaRPr>
          </a:p>
        </p:txBody>
      </p:sp>
      <p:pic>
        <p:nvPicPr>
          <p:cNvPr id="4" name="Picture 3" descr="0101.png"/>
          <p:cNvPicPr>
            <a:picLocks noChangeAspect="1"/>
          </p:cNvPicPr>
          <p:nvPr/>
        </p:nvPicPr>
        <p:blipFill>
          <a:blip r:embed="rId3"/>
          <a:stretch>
            <a:fillRect/>
          </a:stretch>
        </p:blipFill>
        <p:spPr>
          <a:xfrm>
            <a:off x="1447801" y="1600200"/>
            <a:ext cx="6248399" cy="4778913"/>
          </a:xfrm>
          <a:prstGeom prst="rect">
            <a:avLst/>
          </a:prstGeom>
        </p:spPr>
      </p:pic>
    </p:spTree>
    <p:extLst>
      <p:ext uri="{BB962C8B-B14F-4D97-AF65-F5344CB8AC3E}">
        <p14:creationId xmlns:p14="http://schemas.microsoft.com/office/powerpoint/2010/main" val="2122840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Closing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you close a presentation, PowerPoint removes it from the screen. </a:t>
            </a:r>
          </a:p>
          <a:p>
            <a:r>
              <a:rPr lang="en-US" sz="2400" dirty="0" smtClean="0"/>
              <a:t>PowerPoint continues running so you can work with other files. </a:t>
            </a:r>
          </a:p>
          <a:p>
            <a:r>
              <a:rPr lang="en-US" sz="2400" dirty="0" smtClean="0"/>
              <a:t>You should always save and close any open presentations before you exit PowerPoint or shut down your computer. </a:t>
            </a:r>
          </a:p>
          <a:p>
            <a:r>
              <a:rPr lang="en-US" sz="2400" dirty="0" smtClean="0"/>
              <a:t>In the next exercise, you will practice closing an open presentation.</a:t>
            </a:r>
          </a:p>
          <a:p>
            <a:endParaRPr lang="en-US" sz="2400" dirty="0"/>
          </a:p>
        </p:txBody>
      </p:sp>
    </p:spTree>
    <p:extLst>
      <p:ext uri="{BB962C8B-B14F-4D97-AF65-F5344CB8AC3E}">
        <p14:creationId xmlns:p14="http://schemas.microsoft.com/office/powerpoint/2010/main" val="3482102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Close a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File </a:t>
            </a:r>
            <a:r>
              <a:rPr lang="en-US" sz="2400" dirty="0" smtClean="0"/>
              <a:t>tab; Backstage view appears.</a:t>
            </a:r>
          </a:p>
          <a:p>
            <a:pPr marL="457200" indent="-457200">
              <a:buFont typeface="+mj-lt"/>
              <a:buAutoNum type="arabicPeriod"/>
            </a:pPr>
            <a:r>
              <a:rPr lang="en-US" sz="2400" dirty="0" smtClean="0"/>
              <a:t>Click </a:t>
            </a:r>
            <a:r>
              <a:rPr lang="en-US" sz="2400" b="1" dirty="0" smtClean="0"/>
              <a:t>Close</a:t>
            </a:r>
            <a:r>
              <a:rPr lang="en-US" sz="2400" dirty="0" smtClean="0"/>
              <a:t>. PowerPoint clears the presentation from the screen.</a:t>
            </a:r>
          </a:p>
          <a:p>
            <a:r>
              <a:rPr lang="en-US" sz="2400" b="1" dirty="0" smtClean="0"/>
              <a:t>LEAVE</a:t>
            </a:r>
            <a:r>
              <a:rPr lang="en-US" sz="2400" dirty="0" smtClean="0"/>
              <a:t> PowerPoint open to use in the next exercise.</a:t>
            </a:r>
          </a:p>
        </p:txBody>
      </p:sp>
    </p:spTree>
    <p:extLst>
      <p:ext uri="{BB962C8B-B14F-4D97-AF65-F5344CB8AC3E}">
        <p14:creationId xmlns:p14="http://schemas.microsoft.com/office/powerpoint/2010/main" val="2561953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Working with an Existing Presentation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If you want to work with an existing presentation, you need to open it. </a:t>
            </a:r>
          </a:p>
          <a:p>
            <a:r>
              <a:rPr lang="en-US" sz="2400" dirty="0" smtClean="0"/>
              <a:t>After opening a presentation, you can use PowerPoint’s View commands to change the way the presentation is displayed onscreen; different views are suitable for different types of presentation editing and management tasks. You can also use PowerPoint’s Zoom tools to make slides look larger or smaller on the screen. </a:t>
            </a:r>
          </a:p>
          <a:p>
            <a:r>
              <a:rPr lang="en-US" sz="2400" dirty="0" smtClean="0"/>
              <a:t>The next exercises show you how to view your slides in different ways, and how to add, edit, and delete text on your slides. You will then learn how to print a presentation and to save it to a disk.</a:t>
            </a:r>
          </a:p>
        </p:txBody>
      </p:sp>
    </p:spTree>
    <p:extLst>
      <p:ext uri="{BB962C8B-B14F-4D97-AF65-F5344CB8AC3E}">
        <p14:creationId xmlns:p14="http://schemas.microsoft.com/office/powerpoint/2010/main" val="158560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Opening an Existing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makes it easy to work on a presentation over time. If you can’t finish a slide show today, you can reopen it later and resume working on it. </a:t>
            </a:r>
          </a:p>
          <a:p>
            <a:r>
              <a:rPr lang="en-US" sz="2400" dirty="0" smtClean="0"/>
              <a:t>The Open dialog box lets you open a presentation that has already been saved on a disk. </a:t>
            </a:r>
          </a:p>
          <a:p>
            <a:r>
              <a:rPr lang="en-US" sz="2400" dirty="0" smtClean="0"/>
              <a:t>Presentations can be stored on any disk on your PC or network or on removable media (such as a CD). </a:t>
            </a:r>
          </a:p>
          <a:p>
            <a:r>
              <a:rPr lang="en-US" sz="2400" dirty="0" smtClean="0"/>
              <a:t>You can use the Look In box to navigate to the file’s location, and then click the file to select it. </a:t>
            </a:r>
          </a:p>
          <a:p>
            <a:r>
              <a:rPr lang="en-US" sz="2400" dirty="0" smtClean="0"/>
              <a:t>The next exercise shows you how to use the Open button to open an existing presentation—one that has already been created and saved as a file on a disk.</a:t>
            </a:r>
          </a:p>
          <a:p>
            <a:endParaRPr lang="en-US" sz="2400" dirty="0"/>
          </a:p>
        </p:txBody>
      </p:sp>
    </p:spTree>
    <p:extLst>
      <p:ext uri="{BB962C8B-B14F-4D97-AF65-F5344CB8AC3E}">
        <p14:creationId xmlns:p14="http://schemas.microsoft.com/office/powerpoint/2010/main" val="894741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Open an Existing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open an existing presentation, do the following. </a:t>
            </a:r>
          </a:p>
          <a:p>
            <a:pPr marL="457200" indent="-457200">
              <a:buFont typeface="+mj-lt"/>
              <a:buAutoNum type="arabicPeriod"/>
            </a:pPr>
            <a:r>
              <a:rPr lang="en-US" sz="2400" dirty="0" smtClean="0"/>
              <a:t>Click the </a:t>
            </a:r>
            <a:r>
              <a:rPr lang="en-US" sz="2400" b="1" dirty="0" smtClean="0"/>
              <a:t>File tab</a:t>
            </a:r>
            <a:r>
              <a:rPr lang="en-US" sz="2400" dirty="0" smtClean="0"/>
              <a:t> to open Backstage view.</a:t>
            </a:r>
          </a:p>
          <a:p>
            <a:pPr marL="457200" indent="-457200">
              <a:buFont typeface="+mj-lt"/>
              <a:buAutoNum type="arabicPeriod"/>
            </a:pPr>
            <a:r>
              <a:rPr lang="en-US" sz="2400" dirty="0" smtClean="0"/>
              <a:t>Click </a:t>
            </a:r>
            <a:r>
              <a:rPr lang="en-US" sz="2400" b="1" dirty="0" smtClean="0"/>
              <a:t>Open</a:t>
            </a:r>
            <a:r>
              <a:rPr lang="en-US" sz="2400" dirty="0" smtClean="0"/>
              <a:t>. The Open dialog box appears, as shown in the figure. </a:t>
            </a:r>
          </a:p>
        </p:txBody>
      </p:sp>
      <p:pic>
        <p:nvPicPr>
          <p:cNvPr id="4" name="Picture 3" descr="0116.png"/>
          <p:cNvPicPr>
            <a:picLocks noChangeAspect="1"/>
          </p:cNvPicPr>
          <p:nvPr/>
        </p:nvPicPr>
        <p:blipFill>
          <a:blip r:embed="rId3"/>
          <a:stretch>
            <a:fillRect/>
          </a:stretch>
        </p:blipFill>
        <p:spPr>
          <a:xfrm>
            <a:off x="2362200" y="3048000"/>
            <a:ext cx="4428008" cy="3352800"/>
          </a:xfrm>
          <a:prstGeom prst="rect">
            <a:avLst/>
          </a:prstGeom>
        </p:spPr>
      </p:pic>
    </p:spTree>
    <p:extLst>
      <p:ext uri="{BB962C8B-B14F-4D97-AF65-F5344CB8AC3E}">
        <p14:creationId xmlns:p14="http://schemas.microsoft.com/office/powerpoint/2010/main" val="2248088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Open an Existing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Locate and </a:t>
            </a:r>
            <a:br>
              <a:rPr lang="en-US" sz="2400" dirty="0" smtClean="0"/>
            </a:br>
            <a:r>
              <a:rPr lang="en-US" sz="2400" dirty="0" smtClean="0"/>
              <a:t>select </a:t>
            </a:r>
            <a:r>
              <a:rPr lang="en-US" sz="2400" b="1" i="1" dirty="0" smtClean="0"/>
              <a:t>Blue </a:t>
            </a:r>
            <a:br>
              <a:rPr lang="en-US" sz="2400" b="1" i="1" dirty="0" smtClean="0"/>
            </a:br>
            <a:r>
              <a:rPr lang="en-US" sz="2400" b="1" i="1" dirty="0" smtClean="0"/>
              <a:t>Yonder </a:t>
            </a:r>
            <a:br>
              <a:rPr lang="en-US" sz="2400" b="1" i="1" dirty="0" smtClean="0"/>
            </a:br>
            <a:r>
              <a:rPr lang="en-US" sz="2400" b="1" i="1" dirty="0" smtClean="0"/>
              <a:t>Overview</a:t>
            </a:r>
            <a:r>
              <a:rPr lang="en-US" sz="2400" dirty="0" smtClean="0"/>
              <a:t>, then </a:t>
            </a:r>
            <a:br>
              <a:rPr lang="en-US" sz="2400" dirty="0" smtClean="0"/>
            </a:br>
            <a:r>
              <a:rPr lang="en-US" sz="2400" dirty="0" smtClean="0"/>
              <a:t>click Open. </a:t>
            </a:r>
            <a:br>
              <a:rPr lang="en-US" sz="2400" dirty="0" smtClean="0"/>
            </a:br>
            <a:r>
              <a:rPr lang="en-US" sz="2400" dirty="0" smtClean="0"/>
              <a:t>The </a:t>
            </a:r>
            <a:br>
              <a:rPr lang="en-US" sz="2400" dirty="0" smtClean="0"/>
            </a:br>
            <a:r>
              <a:rPr lang="en-US" sz="2400" dirty="0" smtClean="0"/>
              <a:t>presentation </a:t>
            </a:r>
            <a:br>
              <a:rPr lang="en-US" sz="2400" dirty="0" smtClean="0"/>
            </a:br>
            <a:r>
              <a:rPr lang="en-US" sz="2400" dirty="0" smtClean="0"/>
              <a:t>appears on </a:t>
            </a:r>
            <a:br>
              <a:rPr lang="en-US" sz="2400" dirty="0" smtClean="0"/>
            </a:br>
            <a:r>
              <a:rPr lang="en-US" sz="2400" dirty="0" smtClean="0"/>
              <a:t>your screen, </a:t>
            </a:r>
            <a:br>
              <a:rPr lang="en-US" sz="2400" dirty="0" smtClean="0"/>
            </a:br>
            <a:r>
              <a:rPr lang="en-US" sz="2400" dirty="0" smtClean="0"/>
              <a:t>as shown in </a:t>
            </a:r>
            <a:br>
              <a:rPr lang="en-US" sz="2400" dirty="0" smtClean="0"/>
            </a:br>
            <a:r>
              <a:rPr lang="en-US" sz="2400" dirty="0" smtClean="0"/>
              <a:t>the figure.</a:t>
            </a:r>
          </a:p>
          <a:p>
            <a:r>
              <a:rPr lang="en-US" sz="2400" b="1" dirty="0" smtClean="0"/>
              <a:t>LEAVE</a:t>
            </a:r>
            <a:r>
              <a:rPr lang="en-US" sz="2400" dirty="0" smtClean="0"/>
              <a:t> the presentation open to use in the next exercise. </a:t>
            </a:r>
            <a:endParaRPr lang="en-US" sz="2400" dirty="0"/>
          </a:p>
        </p:txBody>
      </p:sp>
      <p:pic>
        <p:nvPicPr>
          <p:cNvPr id="4" name="Picture 3" descr="0117.png"/>
          <p:cNvPicPr>
            <a:picLocks noChangeAspect="1"/>
          </p:cNvPicPr>
          <p:nvPr/>
        </p:nvPicPr>
        <p:blipFill>
          <a:blip r:embed="rId3"/>
          <a:stretch>
            <a:fillRect/>
          </a:stretch>
        </p:blipFill>
        <p:spPr>
          <a:xfrm>
            <a:off x="3141431" y="1600200"/>
            <a:ext cx="5469169" cy="4114800"/>
          </a:xfrm>
          <a:prstGeom prst="rect">
            <a:avLst/>
          </a:prstGeom>
        </p:spPr>
      </p:pic>
    </p:spTree>
    <p:extLst>
      <p:ext uri="{BB962C8B-B14F-4D97-AF65-F5344CB8AC3E}">
        <p14:creationId xmlns:p14="http://schemas.microsoft.com/office/powerpoint/2010/main" val="3542458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Viewing a Presentation in Different Ways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various </a:t>
            </a:r>
            <a:r>
              <a:rPr lang="en-US" sz="2400" b="1" i="1" dirty="0" smtClean="0"/>
              <a:t>views</a:t>
            </a:r>
            <a:r>
              <a:rPr lang="en-US" sz="2400" dirty="0" smtClean="0"/>
              <a:t> enable you to see your presentation in a variety of ways. For example, in Normal view, you can work with just one slide at a time, which is helpful when you are adding text or graphics to a slide. </a:t>
            </a:r>
          </a:p>
          <a:p>
            <a:r>
              <a:rPr lang="en-US" sz="2400" dirty="0" smtClean="0"/>
              <a:t>Alternately, in Slide Sorter view, you can view all the slides in a presentation at the same time, which makes it easy to rearrange the slides. </a:t>
            </a:r>
          </a:p>
          <a:p>
            <a:r>
              <a:rPr lang="en-US" sz="2400" dirty="0" smtClean="0"/>
              <a:t>The next exercise shows you how to change PowerPoint’s views.</a:t>
            </a:r>
          </a:p>
          <a:p>
            <a:endParaRPr lang="en-US" sz="2400" dirty="0"/>
          </a:p>
        </p:txBody>
      </p:sp>
    </p:spTree>
    <p:extLst>
      <p:ext uri="{BB962C8B-B14F-4D97-AF65-F5344CB8AC3E}">
        <p14:creationId xmlns:p14="http://schemas.microsoft.com/office/powerpoint/2010/main" val="33618375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Change PowerPoint’s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you opened during the previous exercise.</a:t>
            </a:r>
          </a:p>
          <a:p>
            <a:pPr marL="457200" indent="-457200">
              <a:buFont typeface="+mj-lt"/>
              <a:buAutoNum type="arabicPeriod"/>
            </a:pPr>
            <a:r>
              <a:rPr lang="en-US" sz="2400" dirty="0" smtClean="0"/>
              <a:t>Click the </a:t>
            </a:r>
            <a:r>
              <a:rPr lang="en-US" sz="2400" b="1" dirty="0" smtClean="0"/>
              <a:t>View</a:t>
            </a:r>
            <a:r>
              <a:rPr lang="en-US" sz="2400" dirty="0" smtClean="0"/>
              <a:t> </a:t>
            </a:r>
            <a:br>
              <a:rPr lang="en-US" sz="2400" dirty="0" smtClean="0"/>
            </a:br>
            <a:r>
              <a:rPr lang="en-US" sz="2400" dirty="0" smtClean="0"/>
              <a:t>tab, as shown </a:t>
            </a:r>
            <a:br>
              <a:rPr lang="en-US" sz="2400" dirty="0" smtClean="0"/>
            </a:br>
            <a:r>
              <a:rPr lang="en-US" sz="2400" dirty="0" smtClean="0"/>
              <a:t>in the figure. </a:t>
            </a:r>
            <a:br>
              <a:rPr lang="en-US" sz="2400" dirty="0" smtClean="0"/>
            </a:br>
            <a:r>
              <a:rPr lang="en-US" sz="2400" dirty="0" smtClean="0"/>
              <a:t>Notice that the </a:t>
            </a:r>
            <a:br>
              <a:rPr lang="en-US" sz="2400" dirty="0" smtClean="0"/>
            </a:br>
            <a:r>
              <a:rPr lang="en-US" sz="2400" dirty="0" smtClean="0"/>
              <a:t>Normal button </a:t>
            </a:r>
            <a:br>
              <a:rPr lang="en-US" sz="2400" dirty="0" smtClean="0"/>
            </a:br>
            <a:r>
              <a:rPr lang="en-US" sz="2400" dirty="0" smtClean="0"/>
              <a:t>is highlighted </a:t>
            </a:r>
            <a:br>
              <a:rPr lang="en-US" sz="2400" dirty="0" smtClean="0"/>
            </a:br>
            <a:r>
              <a:rPr lang="en-US" sz="2400" dirty="0" smtClean="0"/>
              <a:t>on both the </a:t>
            </a:r>
            <a:br>
              <a:rPr lang="en-US" sz="2400" dirty="0" smtClean="0"/>
            </a:br>
            <a:r>
              <a:rPr lang="en-US" sz="2400" dirty="0" smtClean="0"/>
              <a:t>Ribbon and the </a:t>
            </a:r>
            <a:br>
              <a:rPr lang="en-US" sz="2400" dirty="0" smtClean="0"/>
            </a:br>
            <a:r>
              <a:rPr lang="en-US" sz="2400" dirty="0" smtClean="0"/>
              <a:t>Views toolbar in </a:t>
            </a:r>
            <a:br>
              <a:rPr lang="en-US" sz="2400" dirty="0" smtClean="0"/>
            </a:br>
            <a:r>
              <a:rPr lang="en-US" sz="2400" dirty="0" smtClean="0"/>
              <a:t>the bottom-right </a:t>
            </a:r>
            <a:br>
              <a:rPr lang="en-US" sz="2400" dirty="0" smtClean="0"/>
            </a:br>
            <a:r>
              <a:rPr lang="en-US" sz="2400" dirty="0" smtClean="0"/>
              <a:t>corner of the PowerPoint window.</a:t>
            </a:r>
          </a:p>
          <a:p>
            <a:endParaRPr lang="en-US" sz="2400" dirty="0"/>
          </a:p>
        </p:txBody>
      </p:sp>
      <p:pic>
        <p:nvPicPr>
          <p:cNvPr id="4" name="Picture 3" descr="0118.png"/>
          <p:cNvPicPr>
            <a:picLocks noChangeAspect="1"/>
          </p:cNvPicPr>
          <p:nvPr/>
        </p:nvPicPr>
        <p:blipFill>
          <a:blip r:embed="rId3"/>
          <a:stretch>
            <a:fillRect/>
          </a:stretch>
        </p:blipFill>
        <p:spPr>
          <a:xfrm>
            <a:off x="3276600" y="2286000"/>
            <a:ext cx="5410200" cy="3767178"/>
          </a:xfrm>
          <a:prstGeom prst="rect">
            <a:avLst/>
          </a:prstGeom>
        </p:spPr>
      </p:pic>
    </p:spTree>
    <p:extLst>
      <p:ext uri="{BB962C8B-B14F-4D97-AF65-F5344CB8AC3E}">
        <p14:creationId xmlns:p14="http://schemas.microsoft.com/office/powerpoint/2010/main" val="1225948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Change PowerPoint’s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the </a:t>
            </a:r>
            <a:r>
              <a:rPr lang="en-US" sz="2400" b="1" dirty="0" smtClean="0"/>
              <a:t>Slide Sorter View</a:t>
            </a:r>
            <a:r>
              <a:rPr lang="en-US" sz="2400" dirty="0" smtClean="0"/>
              <a:t> button to change to Slide Sorter view, as shown in the figure.</a:t>
            </a:r>
          </a:p>
        </p:txBody>
      </p:sp>
      <p:pic>
        <p:nvPicPr>
          <p:cNvPr id="4" name="Picture 3" descr="0119.png"/>
          <p:cNvPicPr>
            <a:picLocks noChangeAspect="1"/>
          </p:cNvPicPr>
          <p:nvPr/>
        </p:nvPicPr>
        <p:blipFill>
          <a:blip r:embed="rId3"/>
          <a:stretch>
            <a:fillRect/>
          </a:stretch>
        </p:blipFill>
        <p:spPr>
          <a:xfrm>
            <a:off x="1752600" y="2538466"/>
            <a:ext cx="5867400" cy="3786134"/>
          </a:xfrm>
          <a:prstGeom prst="rect">
            <a:avLst/>
          </a:prstGeom>
        </p:spPr>
      </p:pic>
    </p:spTree>
    <p:extLst>
      <p:ext uri="{BB962C8B-B14F-4D97-AF65-F5344CB8AC3E}">
        <p14:creationId xmlns:p14="http://schemas.microsoft.com/office/powerpoint/2010/main" val="2642145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Change PowerPoint’s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b="1" dirty="0" smtClean="0"/>
              <a:t>slide 2</a:t>
            </a:r>
            <a:r>
              <a:rPr lang="en-US" sz="2400" dirty="0" smtClean="0"/>
              <a:t>, and then click the </a:t>
            </a:r>
            <a:r>
              <a:rPr lang="en-US" sz="2400" b="1" dirty="0" smtClean="0"/>
              <a:t>Notes Page View</a:t>
            </a:r>
            <a:r>
              <a:rPr lang="en-US" sz="2400" dirty="0" smtClean="0"/>
              <a:t> button. PowerPoint switches to Notes Page view (see the figure).</a:t>
            </a:r>
          </a:p>
        </p:txBody>
      </p:sp>
      <p:pic>
        <p:nvPicPr>
          <p:cNvPr id="4" name="Picture 3" descr="0120.png"/>
          <p:cNvPicPr>
            <a:picLocks noChangeAspect="1"/>
          </p:cNvPicPr>
          <p:nvPr/>
        </p:nvPicPr>
        <p:blipFill>
          <a:blip r:embed="rId3"/>
          <a:stretch>
            <a:fillRect/>
          </a:stretch>
        </p:blipFill>
        <p:spPr>
          <a:xfrm>
            <a:off x="1905000" y="2438400"/>
            <a:ext cx="5264902" cy="3962400"/>
          </a:xfrm>
          <a:prstGeom prst="rect">
            <a:avLst/>
          </a:prstGeom>
        </p:spPr>
      </p:pic>
    </p:spTree>
    <p:extLst>
      <p:ext uri="{BB962C8B-B14F-4D97-AF65-F5344CB8AC3E}">
        <p14:creationId xmlns:p14="http://schemas.microsoft.com/office/powerpoint/2010/main" val="393286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Working in the PowerPoint Window </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To use PowerPoint 2010 efficiently, you need to learn how to navigate in the PowerPoint application window.</a:t>
            </a:r>
          </a:p>
        </p:txBody>
      </p:sp>
    </p:spTree>
    <p:extLst>
      <p:ext uri="{BB962C8B-B14F-4D97-AF65-F5344CB8AC3E}">
        <p14:creationId xmlns:p14="http://schemas.microsoft.com/office/powerpoint/2010/main" val="795787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Change PowerPoint’s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the </a:t>
            </a:r>
            <a:r>
              <a:rPr lang="en-US" sz="2400" b="1" dirty="0" smtClean="0"/>
              <a:t>Slide Show</a:t>
            </a:r>
            <a:r>
              <a:rPr lang="en-US" sz="2400" dirty="0" smtClean="0"/>
              <a:t> tab, and click </a:t>
            </a:r>
            <a:r>
              <a:rPr lang="en-US" sz="2400" b="1" dirty="0" smtClean="0"/>
              <a:t>From Beginning</a:t>
            </a:r>
            <a:r>
              <a:rPr lang="en-US" sz="2400" dirty="0" smtClean="0"/>
              <a:t>. The first slide of the presentation fills the screen (see the figure).</a:t>
            </a:r>
          </a:p>
        </p:txBody>
      </p:sp>
      <p:pic>
        <p:nvPicPr>
          <p:cNvPr id="4" name="Picture 3" descr="0121.png"/>
          <p:cNvPicPr>
            <a:picLocks noChangeAspect="1"/>
          </p:cNvPicPr>
          <p:nvPr/>
        </p:nvPicPr>
        <p:blipFill>
          <a:blip r:embed="rId3"/>
          <a:stretch>
            <a:fillRect/>
          </a:stretch>
        </p:blipFill>
        <p:spPr>
          <a:xfrm>
            <a:off x="2057400" y="2514600"/>
            <a:ext cx="5148927" cy="3886200"/>
          </a:xfrm>
          <a:prstGeom prst="rect">
            <a:avLst/>
          </a:prstGeom>
        </p:spPr>
      </p:pic>
    </p:spTree>
    <p:extLst>
      <p:ext uri="{BB962C8B-B14F-4D97-AF65-F5344CB8AC3E}">
        <p14:creationId xmlns:p14="http://schemas.microsoft.com/office/powerpoint/2010/main" val="3729169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Change PowerPoint’s Views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Press </a:t>
            </a:r>
            <a:r>
              <a:rPr lang="en-US" sz="2400" b="1" dirty="0" smtClean="0"/>
              <a:t>Esc</a:t>
            </a:r>
            <a:r>
              <a:rPr lang="en-US" sz="2400" dirty="0" smtClean="0"/>
              <a:t> to exit Slide Show view and return to Notes Page view.</a:t>
            </a:r>
          </a:p>
          <a:p>
            <a:pPr marL="457200" indent="-457200">
              <a:buFont typeface="+mj-lt"/>
              <a:buAutoNum type="arabicPeriod" startAt="5"/>
            </a:pPr>
            <a:r>
              <a:rPr lang="en-US" sz="2400" dirty="0" smtClean="0"/>
              <a:t>Click the </a:t>
            </a:r>
            <a:r>
              <a:rPr lang="en-US" sz="2400" b="1" dirty="0" smtClean="0"/>
              <a:t>View</a:t>
            </a:r>
            <a:r>
              <a:rPr lang="en-US" sz="2400" dirty="0" smtClean="0"/>
              <a:t> tab, and click the </a:t>
            </a:r>
            <a:r>
              <a:rPr lang="en-US" sz="2400" b="1" dirty="0" smtClean="0"/>
              <a:t>Reading View button</a:t>
            </a:r>
            <a:r>
              <a:rPr lang="en-US" sz="2400" dirty="0" smtClean="0"/>
              <a:t>. The first slide appears in a reading window. It looks just like the figure on the previous slide except it does not fill the screen.</a:t>
            </a:r>
          </a:p>
          <a:p>
            <a:pPr marL="457200" indent="-457200">
              <a:buFont typeface="+mj-lt"/>
              <a:buAutoNum type="arabicPeriod" startAt="5"/>
            </a:pPr>
            <a:r>
              <a:rPr lang="en-US" sz="2400" dirty="0" smtClean="0"/>
              <a:t>Close the reading window by pressing Esc. 8. On the View toolbar, click the </a:t>
            </a:r>
            <a:r>
              <a:rPr lang="en-US" sz="2400" b="1" dirty="0" smtClean="0"/>
              <a:t>Normal View</a:t>
            </a:r>
            <a:r>
              <a:rPr lang="en-US" sz="2400" dirty="0" smtClean="0"/>
              <a:t> button. PowerPoint switches back to Normal view.</a:t>
            </a:r>
          </a:p>
          <a:p>
            <a:r>
              <a:rPr lang="en-US" sz="2400" b="1" dirty="0" smtClean="0"/>
              <a:t>LEAVE</a:t>
            </a:r>
            <a:r>
              <a:rPr lang="en-US" sz="2400" dirty="0" smtClean="0"/>
              <a:t> the presentation open to use in the next exercise.</a:t>
            </a:r>
          </a:p>
        </p:txBody>
      </p:sp>
    </p:spTree>
    <p:extLst>
      <p:ext uri="{BB962C8B-B14F-4D97-AF65-F5344CB8AC3E}">
        <p14:creationId xmlns:p14="http://schemas.microsoft.com/office/powerpoint/2010/main" val="40788327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Zoom</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a:t>
            </a:r>
            <a:r>
              <a:rPr lang="en-US" sz="2400" b="1" i="1" dirty="0" smtClean="0"/>
              <a:t>zoom</a:t>
            </a:r>
            <a:r>
              <a:rPr lang="en-US" sz="2400" dirty="0" smtClean="0"/>
              <a:t> tools let you change the magnification of slides on the screen. </a:t>
            </a:r>
          </a:p>
          <a:p>
            <a:r>
              <a:rPr lang="en-US" sz="2400" dirty="0" smtClean="0"/>
              <a:t>By zooming out, you can see an entire slide; by zooming in, you can inspect one area of the slide. Both views have advantages: higher magnifications make it easier to position objects on the slide, and lower magnifications enable you to see how all the parts of a slide look as a whole. </a:t>
            </a:r>
          </a:p>
          <a:p>
            <a:r>
              <a:rPr lang="en-US" sz="2400" dirty="0" smtClean="0"/>
              <a:t>In the next exercise, you practice using the zoom tool.</a:t>
            </a:r>
          </a:p>
        </p:txBody>
      </p:sp>
    </p:spTree>
    <p:extLst>
      <p:ext uri="{BB962C8B-B14F-4D97-AF65-F5344CB8AC3E}">
        <p14:creationId xmlns:p14="http://schemas.microsoft.com/office/powerpoint/2010/main" val="297918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Use Zoom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slide</a:t>
            </a:r>
            <a:r>
              <a:rPr lang="en-US" sz="2400" dirty="0" smtClean="0"/>
              <a:t> in the Slide pane, to ensure that the Slide pane is active. As a reminder, the Slide pane is the large pane on the right side of Normal view, in </a:t>
            </a:r>
            <a:br>
              <a:rPr lang="en-US" sz="2400" dirty="0" smtClean="0"/>
            </a:br>
            <a:r>
              <a:rPr lang="en-US" sz="2400" dirty="0" smtClean="0"/>
              <a:t>which one slide appears at a time.</a:t>
            </a:r>
          </a:p>
          <a:p>
            <a:pPr marL="457200" indent="-457200">
              <a:buFont typeface="+mj-lt"/>
              <a:buAutoNum type="arabicPeriod"/>
            </a:pPr>
            <a:r>
              <a:rPr lang="en-US" sz="2400" dirty="0" smtClean="0"/>
              <a:t>On the View tab, click the </a:t>
            </a:r>
            <a:r>
              <a:rPr lang="en-US" sz="2400" b="1" dirty="0" smtClean="0"/>
              <a:t>Zoom</a:t>
            </a:r>
            <a:r>
              <a:rPr lang="en-US" sz="2400" dirty="0" smtClean="0"/>
              <a:t> button. </a:t>
            </a:r>
            <a:br>
              <a:rPr lang="en-US" sz="2400" dirty="0" smtClean="0"/>
            </a:br>
            <a:r>
              <a:rPr lang="en-US" sz="2400" dirty="0" smtClean="0"/>
              <a:t>The Zoom dialog box appears, as shown </a:t>
            </a:r>
            <a:br>
              <a:rPr lang="en-US" sz="2400" dirty="0" smtClean="0"/>
            </a:br>
            <a:r>
              <a:rPr lang="en-US" sz="2400" dirty="0" smtClean="0"/>
              <a:t>in the figure.</a:t>
            </a:r>
          </a:p>
          <a:p>
            <a:pPr marL="457200" indent="-457200">
              <a:buFont typeface="+mj-lt"/>
              <a:buAutoNum type="arabicPeriod"/>
            </a:pPr>
            <a:r>
              <a:rPr lang="en-US" sz="2400" dirty="0" smtClean="0"/>
              <a:t>Click the </a:t>
            </a:r>
            <a:r>
              <a:rPr lang="en-US" sz="2400" b="1" dirty="0" smtClean="0"/>
              <a:t>200%</a:t>
            </a:r>
            <a:r>
              <a:rPr lang="en-US" sz="2400" dirty="0" smtClean="0"/>
              <a:t> option button, then click </a:t>
            </a:r>
            <a:br>
              <a:rPr lang="en-US" sz="2400" dirty="0" smtClean="0"/>
            </a:br>
            <a:r>
              <a:rPr lang="en-US" sz="2400" b="1" dirty="0" smtClean="0"/>
              <a:t>OK</a:t>
            </a:r>
            <a:r>
              <a:rPr lang="en-US" sz="2400" dirty="0" smtClean="0"/>
              <a:t>. In the Slide pane, the slide is magnified by 200%. Notice that you can no longer see the entire slide.</a:t>
            </a:r>
          </a:p>
          <a:p>
            <a:endParaRPr lang="en-US" sz="2400" dirty="0"/>
          </a:p>
        </p:txBody>
      </p:sp>
      <p:pic>
        <p:nvPicPr>
          <p:cNvPr id="4" name="Picture 3" descr="0122.png"/>
          <p:cNvPicPr>
            <a:picLocks noChangeAspect="1"/>
          </p:cNvPicPr>
          <p:nvPr/>
        </p:nvPicPr>
        <p:blipFill>
          <a:blip r:embed="rId3"/>
          <a:stretch>
            <a:fillRect/>
          </a:stretch>
        </p:blipFill>
        <p:spPr>
          <a:xfrm>
            <a:off x="6638214" y="3429000"/>
            <a:ext cx="1515186" cy="1854200"/>
          </a:xfrm>
          <a:prstGeom prst="rect">
            <a:avLst/>
          </a:prstGeom>
        </p:spPr>
      </p:pic>
    </p:spTree>
    <p:extLst>
      <p:ext uri="{BB962C8B-B14F-4D97-AF65-F5344CB8AC3E}">
        <p14:creationId xmlns:p14="http://schemas.microsoft.com/office/powerpoint/2010/main" val="490386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Use Zoom</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Click the </a:t>
            </a:r>
            <a:r>
              <a:rPr lang="en-US" sz="2400" b="1" dirty="0" smtClean="0"/>
              <a:t>Zoom Out</a:t>
            </a:r>
            <a:r>
              <a:rPr lang="en-US" sz="2400" dirty="0" smtClean="0"/>
              <a:t> button at the left end </a:t>
            </a:r>
            <a:br>
              <a:rPr lang="en-US" sz="2400" dirty="0" smtClean="0"/>
            </a:br>
            <a:r>
              <a:rPr lang="en-US" sz="2400" dirty="0" smtClean="0"/>
              <a:t>of the Zoom control, at the lower-right of </a:t>
            </a:r>
            <a:br>
              <a:rPr lang="en-US" sz="2400" dirty="0" smtClean="0"/>
            </a:br>
            <a:r>
              <a:rPr lang="en-US" sz="2400" dirty="0" smtClean="0"/>
              <a:t>the screen, as shown in the figure. </a:t>
            </a:r>
            <a:br>
              <a:rPr lang="en-US" sz="2400" dirty="0" smtClean="0"/>
            </a:br>
            <a:r>
              <a:rPr lang="en-US" sz="2400" dirty="0" smtClean="0"/>
              <a:t>Continue clicking the button until the </a:t>
            </a:r>
            <a:br>
              <a:rPr lang="en-US" sz="2400" dirty="0" smtClean="0"/>
            </a:br>
            <a:r>
              <a:rPr lang="en-US" sz="2400" dirty="0" smtClean="0"/>
              <a:t>zoom level drops to 100%. Notice that, even at 100% magnification, the slide is too large for the Slide pane.</a:t>
            </a:r>
          </a:p>
          <a:p>
            <a:pPr marL="457200" indent="-457200">
              <a:buFont typeface="+mj-lt"/>
              <a:buAutoNum type="arabicPeriod" startAt="4"/>
            </a:pPr>
            <a:r>
              <a:rPr lang="en-US" sz="2400" dirty="0" smtClean="0"/>
              <a:t>Click the </a:t>
            </a:r>
            <a:r>
              <a:rPr lang="en-US" sz="2400" b="1" dirty="0" smtClean="0"/>
              <a:t>Fit slide to current window</a:t>
            </a:r>
            <a:r>
              <a:rPr lang="en-US" sz="2400" dirty="0" smtClean="0"/>
              <a:t> button at the far right end of the Zoom control. PowerPoint zooms out to fit the entire slide in the Slide pane.</a:t>
            </a:r>
          </a:p>
          <a:p>
            <a:r>
              <a:rPr lang="en-US" sz="2400" b="1" dirty="0" smtClean="0"/>
              <a:t>LEAVE </a:t>
            </a:r>
            <a:r>
              <a:rPr lang="en-US" sz="2400" dirty="0" smtClean="0"/>
              <a:t>the presentation open to use in the next exercise.</a:t>
            </a:r>
          </a:p>
          <a:p>
            <a:endParaRPr lang="en-US" sz="2400" dirty="0"/>
          </a:p>
        </p:txBody>
      </p:sp>
      <p:pic>
        <p:nvPicPr>
          <p:cNvPr id="4" name="Picture 3" descr="0123.png"/>
          <p:cNvPicPr>
            <a:picLocks noChangeAspect="1"/>
          </p:cNvPicPr>
          <p:nvPr/>
        </p:nvPicPr>
        <p:blipFill>
          <a:blip r:embed="rId3"/>
          <a:stretch>
            <a:fillRect/>
          </a:stretch>
        </p:blipFill>
        <p:spPr>
          <a:xfrm>
            <a:off x="6477000" y="1676400"/>
            <a:ext cx="2000250" cy="1345568"/>
          </a:xfrm>
          <a:prstGeom prst="rect">
            <a:avLst/>
          </a:prstGeom>
        </p:spPr>
      </p:pic>
    </p:spTree>
    <p:extLst>
      <p:ext uri="{BB962C8B-B14F-4D97-AF65-F5344CB8AC3E}">
        <p14:creationId xmlns:p14="http://schemas.microsoft.com/office/powerpoint/2010/main" val="2677264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Viewing Multiple Presentations at Once</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can have multiple presentations open at the same time in PowerPoint, and you can arrange their windows so that they are all visible at once. </a:t>
            </a:r>
          </a:p>
          <a:p>
            <a:r>
              <a:rPr lang="en-US" sz="2400" dirty="0" smtClean="0"/>
              <a:t>This makes it easy to drag-and-drop content between windows, and also to compare different versions of a presentation. </a:t>
            </a:r>
          </a:p>
          <a:p>
            <a:r>
              <a:rPr lang="en-US" sz="2400" dirty="0" smtClean="0"/>
              <a:t>In the next exercise you will open two presentations and arrange them. </a:t>
            </a:r>
          </a:p>
          <a:p>
            <a:endParaRPr lang="en-US" sz="2400" dirty="0"/>
          </a:p>
        </p:txBody>
      </p:sp>
    </p:spTree>
    <p:extLst>
      <p:ext uri="{BB962C8B-B14F-4D97-AF65-F5344CB8AC3E}">
        <p14:creationId xmlns:p14="http://schemas.microsoft.com/office/powerpoint/2010/main" val="9594338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Arrange Multiple </a:t>
            </a:r>
            <a:br>
              <a:rPr lang="en-US" b="1" dirty="0" smtClean="0"/>
            </a:br>
            <a:r>
              <a:rPr lang="en-US" b="1" dirty="0" smtClean="0"/>
              <a:t>Presentation Windows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File </a:t>
            </a:r>
            <a:r>
              <a:rPr lang="en-US" sz="2400" dirty="0" smtClean="0"/>
              <a:t>tab.</a:t>
            </a:r>
          </a:p>
          <a:p>
            <a:pPr marL="457200" indent="-457200">
              <a:buFont typeface="+mj-lt"/>
              <a:buAutoNum type="arabicPeriod"/>
            </a:pPr>
            <a:r>
              <a:rPr lang="en-US" sz="2400" dirty="0" smtClean="0"/>
              <a:t>Click </a:t>
            </a:r>
            <a:r>
              <a:rPr lang="en-US" sz="2400" b="1" dirty="0" smtClean="0"/>
              <a:t>Open</a:t>
            </a:r>
            <a:r>
              <a:rPr lang="en-US" sz="2400" dirty="0" smtClean="0"/>
              <a:t>. The Open dialog box appears.</a:t>
            </a:r>
          </a:p>
          <a:p>
            <a:pPr marL="457200" indent="-457200">
              <a:buFont typeface="+mj-lt"/>
              <a:buAutoNum type="arabicPeriod"/>
            </a:pPr>
            <a:r>
              <a:rPr lang="en-US" sz="2400" dirty="0" smtClean="0"/>
              <a:t>Locate and open </a:t>
            </a:r>
            <a:r>
              <a:rPr lang="en-US" sz="2400" b="1" i="1" dirty="0" smtClean="0"/>
              <a:t>Job Fair 1</a:t>
            </a:r>
            <a:r>
              <a:rPr lang="en-US" sz="2400" dirty="0" smtClean="0"/>
              <a:t>. The presentation appears on your screen.</a:t>
            </a:r>
          </a:p>
          <a:p>
            <a:pPr marL="457200" indent="-457200">
              <a:buFont typeface="+mj-lt"/>
              <a:buAutoNum type="arabicPeriod"/>
            </a:pPr>
            <a:r>
              <a:rPr lang="en-US" sz="2400" dirty="0" smtClean="0"/>
              <a:t>Click the </a:t>
            </a:r>
            <a:r>
              <a:rPr lang="en-US" sz="2400" b="1" dirty="0" smtClean="0"/>
              <a:t>View</a:t>
            </a:r>
            <a:r>
              <a:rPr lang="en-US" sz="2400" dirty="0" smtClean="0"/>
              <a:t> tab.</a:t>
            </a:r>
          </a:p>
          <a:p>
            <a:endParaRPr lang="en-US" sz="2400" dirty="0"/>
          </a:p>
        </p:txBody>
      </p:sp>
    </p:spTree>
    <p:extLst>
      <p:ext uri="{BB962C8B-B14F-4D97-AF65-F5344CB8AC3E}">
        <p14:creationId xmlns:p14="http://schemas.microsoft.com/office/powerpoint/2010/main" val="30140789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Arrange Multiple </a:t>
            </a:r>
            <a:br>
              <a:rPr lang="en-US" b="1" dirty="0" smtClean="0"/>
            </a:br>
            <a:r>
              <a:rPr lang="en-US" b="1" dirty="0" smtClean="0"/>
              <a:t>Presentation Windows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Click </a:t>
            </a:r>
            <a:r>
              <a:rPr lang="en-US" sz="2400" b="1" dirty="0" smtClean="0"/>
              <a:t>Arrange All</a:t>
            </a:r>
            <a:r>
              <a:rPr lang="en-US" sz="2400" dirty="0" smtClean="0"/>
              <a:t> in the Window command group. The presentations appear side-by-side, as in the figure.</a:t>
            </a:r>
          </a:p>
          <a:p>
            <a:endParaRPr lang="en-US" sz="2400" dirty="0"/>
          </a:p>
        </p:txBody>
      </p:sp>
      <p:pic>
        <p:nvPicPr>
          <p:cNvPr id="4" name="Picture 3" descr="0124.png"/>
          <p:cNvPicPr>
            <a:picLocks noChangeAspect="1"/>
          </p:cNvPicPr>
          <p:nvPr/>
        </p:nvPicPr>
        <p:blipFill>
          <a:blip r:embed="rId3"/>
          <a:stretch>
            <a:fillRect/>
          </a:stretch>
        </p:blipFill>
        <p:spPr>
          <a:xfrm>
            <a:off x="1066800" y="2514600"/>
            <a:ext cx="7028792" cy="3810000"/>
          </a:xfrm>
          <a:prstGeom prst="rect">
            <a:avLst/>
          </a:prstGeom>
        </p:spPr>
      </p:pic>
    </p:spTree>
    <p:extLst>
      <p:ext uri="{BB962C8B-B14F-4D97-AF65-F5344CB8AC3E}">
        <p14:creationId xmlns:p14="http://schemas.microsoft.com/office/powerpoint/2010/main" val="3025974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Arrange Multiple </a:t>
            </a:r>
            <a:br>
              <a:rPr lang="en-US" b="1" dirty="0" smtClean="0"/>
            </a:br>
            <a:r>
              <a:rPr lang="en-US" b="1" dirty="0" smtClean="0"/>
              <a:t>Presentation Windows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Use the Close button to close the Job Fair presentation, as you learned in “Closing a Presentation” earlier in this lesson.</a:t>
            </a:r>
          </a:p>
          <a:p>
            <a:pPr marL="457200" indent="-457200">
              <a:buFont typeface="+mj-lt"/>
              <a:buAutoNum type="arabicPeriod" startAt="6"/>
            </a:pPr>
            <a:r>
              <a:rPr lang="en-US" sz="2400" dirty="0" smtClean="0"/>
              <a:t>In the Blue Yonder Overview window, click the </a:t>
            </a:r>
            <a:r>
              <a:rPr lang="en-US" sz="2400" b="1" dirty="0" smtClean="0"/>
              <a:t>Maximize </a:t>
            </a:r>
            <a:r>
              <a:rPr lang="en-US" sz="2400" dirty="0" smtClean="0"/>
              <a:t>button       </a:t>
            </a:r>
            <a:r>
              <a:rPr lang="en-US" sz="2400" b="1" dirty="0" smtClean="0"/>
              <a:t> </a:t>
            </a:r>
            <a:r>
              <a:rPr lang="en-US" sz="2400" dirty="0" smtClean="0"/>
              <a:t>in the upper-right corner. The PowerPoint window once again fills the screen.</a:t>
            </a:r>
          </a:p>
          <a:p>
            <a:r>
              <a:rPr lang="en-US" sz="2400" b="1" dirty="0" smtClean="0"/>
              <a:t>LEAVE</a:t>
            </a:r>
            <a:r>
              <a:rPr lang="en-US" sz="2400" dirty="0" smtClean="0"/>
              <a:t> the presentation open for the next exercise.</a:t>
            </a:r>
          </a:p>
        </p:txBody>
      </p:sp>
      <p:pic>
        <p:nvPicPr>
          <p:cNvPr id="4" name="Picture 3" descr="Maximum_button.png"/>
          <p:cNvPicPr>
            <a:picLocks noChangeAspect="1"/>
          </p:cNvPicPr>
          <p:nvPr/>
        </p:nvPicPr>
        <p:blipFill>
          <a:blip r:embed="rId3"/>
          <a:stretch>
            <a:fillRect/>
          </a:stretch>
        </p:blipFill>
        <p:spPr>
          <a:xfrm>
            <a:off x="1904999" y="3200400"/>
            <a:ext cx="433917" cy="381000"/>
          </a:xfrm>
          <a:prstGeom prst="rect">
            <a:avLst/>
          </a:prstGeom>
        </p:spPr>
      </p:pic>
    </p:spTree>
    <p:extLst>
      <p:ext uri="{BB962C8B-B14F-4D97-AF65-F5344CB8AC3E}">
        <p14:creationId xmlns:p14="http://schemas.microsoft.com/office/powerpoint/2010/main" val="6180808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Moving Between Slides</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 provides a number of methods for moving through a presentation in different views. </a:t>
            </a:r>
          </a:p>
          <a:p>
            <a:r>
              <a:rPr lang="en-US" sz="2400" dirty="0" smtClean="0"/>
              <a:t>You can move from one slide to another with either the mouse or the keyboard. </a:t>
            </a:r>
          </a:p>
          <a:p>
            <a:r>
              <a:rPr lang="en-US" sz="2400" dirty="0" smtClean="0"/>
              <a:t>You can specify that a certain slide should be displayed, or you can browse the available slides to identify the one you want based on its content. </a:t>
            </a:r>
          </a:p>
          <a:p>
            <a:endParaRPr lang="en-US" sz="2400" dirty="0"/>
          </a:p>
        </p:txBody>
      </p:sp>
    </p:spTree>
    <p:extLst>
      <p:ext uri="{BB962C8B-B14F-4D97-AF65-F5344CB8AC3E}">
        <p14:creationId xmlns:p14="http://schemas.microsoft.com/office/powerpoint/2010/main" val="1666204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Starting PowerPoint</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you can use PowerPoint, you need to start the program. </a:t>
            </a:r>
          </a:p>
          <a:p>
            <a:r>
              <a:rPr lang="en-US" sz="2400" dirty="0" smtClean="0"/>
              <a:t>In the next exercise, you learn to start PowerPoint using the Start button and the Microsoft Office menu.</a:t>
            </a:r>
          </a:p>
        </p:txBody>
      </p:sp>
    </p:spTree>
    <p:extLst>
      <p:ext uri="{BB962C8B-B14F-4D97-AF65-F5344CB8AC3E}">
        <p14:creationId xmlns:p14="http://schemas.microsoft.com/office/powerpoint/2010/main" val="4059011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the Mouse to Scroll </a:t>
            </a:r>
            <a:br>
              <a:rPr lang="en-US" b="1" dirty="0" smtClean="0"/>
            </a:br>
            <a:r>
              <a:rPr lang="en-US" b="1" dirty="0" smtClean="0"/>
              <a:t>Through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scroll bars let you move up and down through your presentation. </a:t>
            </a:r>
          </a:p>
          <a:p>
            <a:r>
              <a:rPr lang="en-US" sz="2400" dirty="0" smtClean="0"/>
              <a:t>When you drag the scroll box in the Slide pane, PowerPoint displays a ScreenTip with the slide number and slide title to show which slide will appear on screen when you release the mouse button. </a:t>
            </a:r>
          </a:p>
          <a:p>
            <a:r>
              <a:rPr lang="en-US" sz="2400" dirty="0" smtClean="0"/>
              <a:t>Click the scroll buttons to move up or down one line or one slide at a time, depending on the current zoom level. </a:t>
            </a:r>
          </a:p>
          <a:p>
            <a:r>
              <a:rPr lang="en-US" sz="2400" dirty="0" smtClean="0"/>
              <a:t>Click and hold a scroll button to move more quickly or drag a scroll box to move even more quickly. </a:t>
            </a:r>
          </a:p>
          <a:p>
            <a:r>
              <a:rPr lang="en-US" sz="2400" dirty="0" smtClean="0"/>
              <a:t>In the next exercise, you use the mouse to scroll through a PowerPoint presentation.</a:t>
            </a:r>
          </a:p>
          <a:p>
            <a:endParaRPr lang="en-US" sz="2400" dirty="0"/>
          </a:p>
        </p:txBody>
      </p:sp>
    </p:spTree>
    <p:extLst>
      <p:ext uri="{BB962C8B-B14F-4D97-AF65-F5344CB8AC3E}">
        <p14:creationId xmlns:p14="http://schemas.microsoft.com/office/powerpoint/2010/main" val="38249068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Scroll Through a </a:t>
            </a:r>
            <a:br>
              <a:rPr lang="en-US" b="1" dirty="0" smtClean="0"/>
            </a:br>
            <a:r>
              <a:rPr lang="en-US" b="1" dirty="0" smtClean="0"/>
              <a:t>Presentation Using the Mouse</a:t>
            </a:r>
            <a:endParaRPr lang="en-US" dirty="0" smtClean="0">
              <a:ea typeface="+mj-ea"/>
              <a:cs typeface="+mj-cs"/>
            </a:endParaRPr>
          </a:p>
        </p:txBody>
      </p:sp>
      <p:sp>
        <p:nvSpPr>
          <p:cNvPr id="21506" name="Rectangle 3"/>
          <p:cNvSpPr>
            <a:spLocks noGrp="1" noChangeArrowheads="1"/>
          </p:cNvSpPr>
          <p:nvPr>
            <p:ph type="body" idx="1"/>
          </p:nvPr>
        </p:nvSpPr>
        <p:spPr>
          <a:xfrm>
            <a:off x="457200" y="1447800"/>
            <a:ext cx="8229600" cy="4876800"/>
          </a:xfrm>
        </p:spPr>
        <p:txBody>
          <a:bodyPr/>
          <a:lstStyle/>
          <a:p>
            <a:r>
              <a:rPr lang="en-US" sz="2300" b="1" dirty="0" smtClean="0"/>
              <a:t>USE</a:t>
            </a:r>
            <a:r>
              <a:rPr lang="en-US" sz="2300" dirty="0" smtClean="0"/>
              <a:t> the presentation that is open and maximized from the previous exercise.</a:t>
            </a:r>
          </a:p>
          <a:p>
            <a:pPr marL="457200" indent="-457200">
              <a:buFont typeface="+mj-lt"/>
              <a:buAutoNum type="arabicPeriod"/>
            </a:pPr>
            <a:r>
              <a:rPr lang="en-US" sz="2300" dirty="0" smtClean="0"/>
              <a:t>Click the </a:t>
            </a:r>
            <a:r>
              <a:rPr lang="en-US" sz="2300" b="1" dirty="0" smtClean="0"/>
              <a:t>scroll </a:t>
            </a:r>
            <a:br>
              <a:rPr lang="en-US" sz="2300" b="1" dirty="0" smtClean="0"/>
            </a:br>
            <a:r>
              <a:rPr lang="en-US" sz="2300" b="1" dirty="0" smtClean="0"/>
              <a:t>down</a:t>
            </a:r>
            <a:r>
              <a:rPr lang="en-US" sz="2300" dirty="0" smtClean="0"/>
              <a:t> button on </a:t>
            </a:r>
            <a:br>
              <a:rPr lang="en-US" sz="2300" dirty="0" smtClean="0"/>
            </a:br>
            <a:r>
              <a:rPr lang="en-US" sz="2300" dirty="0" smtClean="0"/>
              <a:t>the right side of </a:t>
            </a:r>
            <a:br>
              <a:rPr lang="en-US" sz="2300" dirty="0" smtClean="0"/>
            </a:br>
            <a:r>
              <a:rPr lang="en-US" sz="2300" dirty="0" smtClean="0"/>
              <a:t>the Slide pane </a:t>
            </a:r>
            <a:br>
              <a:rPr lang="en-US" sz="2300" dirty="0" smtClean="0"/>
            </a:br>
            <a:r>
              <a:rPr lang="en-US" sz="2300" dirty="0" smtClean="0"/>
              <a:t>(see the figure). </a:t>
            </a:r>
            <a:br>
              <a:rPr lang="en-US" sz="2300" dirty="0" smtClean="0"/>
            </a:br>
            <a:r>
              <a:rPr lang="en-US" sz="2300" dirty="0" smtClean="0"/>
              <a:t>Because the </a:t>
            </a:r>
            <a:br>
              <a:rPr lang="en-US" sz="2300" dirty="0" smtClean="0"/>
            </a:br>
            <a:r>
              <a:rPr lang="en-US" sz="2300" dirty="0" smtClean="0"/>
              <a:t>zoom level is </a:t>
            </a:r>
            <a:br>
              <a:rPr lang="en-US" sz="2300" dirty="0" smtClean="0"/>
            </a:br>
            <a:r>
              <a:rPr lang="en-US" sz="2300" dirty="0" smtClean="0"/>
              <a:t>set at Fit Slide </a:t>
            </a:r>
            <a:br>
              <a:rPr lang="en-US" sz="2300" dirty="0" smtClean="0"/>
            </a:br>
            <a:r>
              <a:rPr lang="en-US" sz="2300" dirty="0" smtClean="0"/>
              <a:t>to Current </a:t>
            </a:r>
            <a:br>
              <a:rPr lang="en-US" sz="2300" dirty="0" smtClean="0"/>
            </a:br>
            <a:r>
              <a:rPr lang="en-US" sz="2300" dirty="0" smtClean="0"/>
              <a:t>Window, slide 2 </a:t>
            </a:r>
            <a:br>
              <a:rPr lang="en-US" sz="2300" dirty="0" smtClean="0"/>
            </a:br>
            <a:r>
              <a:rPr lang="en-US" sz="2300" dirty="0" smtClean="0"/>
              <a:t>appears on the </a:t>
            </a:r>
            <a:br>
              <a:rPr lang="en-US" sz="2300" dirty="0" smtClean="0"/>
            </a:br>
            <a:r>
              <a:rPr lang="en-US" sz="2300" dirty="0" smtClean="0"/>
              <a:t>screen.</a:t>
            </a:r>
          </a:p>
          <a:p>
            <a:endParaRPr lang="en-US" sz="2300" dirty="0"/>
          </a:p>
        </p:txBody>
      </p:sp>
      <p:pic>
        <p:nvPicPr>
          <p:cNvPr id="4" name="Picture 3" descr="0125.png"/>
          <p:cNvPicPr>
            <a:picLocks noChangeAspect="1"/>
          </p:cNvPicPr>
          <p:nvPr/>
        </p:nvPicPr>
        <p:blipFill>
          <a:blip r:embed="rId3"/>
          <a:stretch>
            <a:fillRect/>
          </a:stretch>
        </p:blipFill>
        <p:spPr>
          <a:xfrm>
            <a:off x="3048000" y="2406650"/>
            <a:ext cx="5638800" cy="3994150"/>
          </a:xfrm>
          <a:prstGeom prst="rect">
            <a:avLst/>
          </a:prstGeom>
        </p:spPr>
      </p:pic>
    </p:spTree>
    <p:extLst>
      <p:ext uri="{BB962C8B-B14F-4D97-AF65-F5344CB8AC3E}">
        <p14:creationId xmlns:p14="http://schemas.microsoft.com/office/powerpoint/2010/main" val="4181329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Scroll Through a </a:t>
            </a:r>
            <a:br>
              <a:rPr lang="en-US" b="1" dirty="0" smtClean="0"/>
            </a:br>
            <a:r>
              <a:rPr lang="en-US" b="1" dirty="0" smtClean="0"/>
              <a:t>Presentation Using the Mouse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Use the zoom control to change the zoom level to 100%, then click the </a:t>
            </a:r>
            <a:r>
              <a:rPr lang="en-US" sz="2400" b="1" dirty="0" smtClean="0"/>
              <a:t>scroll down</a:t>
            </a:r>
            <a:r>
              <a:rPr lang="en-US" sz="2400" dirty="0" smtClean="0"/>
              <a:t> button twice. Because the slide is now larger than the Slide pane, the scroll button scrolls the slide down in small increments instead of jumping to the next slide.</a:t>
            </a:r>
          </a:p>
          <a:p>
            <a:pPr marL="457200" indent="-457200">
              <a:buFont typeface="+mj-lt"/>
              <a:buAutoNum type="arabicPeriod" startAt="2"/>
            </a:pPr>
            <a:r>
              <a:rPr lang="en-US" sz="2400" dirty="0" smtClean="0"/>
              <a:t>Click the </a:t>
            </a:r>
            <a:r>
              <a:rPr lang="en-US" sz="2400" b="1" dirty="0" smtClean="0"/>
              <a:t>Fit to Window</a:t>
            </a:r>
            <a:r>
              <a:rPr lang="en-US" sz="2400" dirty="0" smtClean="0"/>
              <a:t> button in the Zoom command group on the View tab Ribbon.</a:t>
            </a:r>
          </a:p>
          <a:p>
            <a:pPr marL="457200" indent="-457200">
              <a:buFont typeface="+mj-lt"/>
              <a:buAutoNum type="arabicPeriod" startAt="2"/>
            </a:pPr>
            <a:r>
              <a:rPr lang="en-US" sz="2400" dirty="0" smtClean="0"/>
              <a:t>At the bottom of the scroll bar, click the </a:t>
            </a:r>
            <a:r>
              <a:rPr lang="en-US" sz="2400" b="1" dirty="0" smtClean="0"/>
              <a:t>Next Slide</a:t>
            </a:r>
            <a:r>
              <a:rPr lang="en-US" sz="2400" dirty="0" smtClean="0"/>
              <a:t> button twice. Slide 3 appears, and then slide 4 appears.</a:t>
            </a:r>
          </a:p>
          <a:p>
            <a:endParaRPr lang="en-US" sz="2400" dirty="0"/>
          </a:p>
        </p:txBody>
      </p:sp>
    </p:spTree>
    <p:extLst>
      <p:ext uri="{BB962C8B-B14F-4D97-AF65-F5344CB8AC3E}">
        <p14:creationId xmlns:p14="http://schemas.microsoft.com/office/powerpoint/2010/main" val="20696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Scroll Through a </a:t>
            </a:r>
            <a:br>
              <a:rPr lang="en-US" b="1" dirty="0" smtClean="0"/>
            </a:br>
            <a:r>
              <a:rPr lang="en-US" b="1" dirty="0" smtClean="0"/>
              <a:t>Presentation Using the Mouse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In the Slides </a:t>
            </a:r>
            <a:br>
              <a:rPr lang="en-US" sz="2400" dirty="0" smtClean="0"/>
            </a:br>
            <a:r>
              <a:rPr lang="en-US" sz="2400" dirty="0" smtClean="0"/>
              <a:t>tab of the </a:t>
            </a:r>
            <a:br>
              <a:rPr lang="en-US" sz="2400" dirty="0" smtClean="0"/>
            </a:br>
            <a:r>
              <a:rPr lang="en-US" sz="2400" dirty="0" smtClean="0"/>
              <a:t>Slides/Outline </a:t>
            </a:r>
            <a:br>
              <a:rPr lang="en-US" sz="2400" dirty="0" smtClean="0"/>
            </a:br>
            <a:r>
              <a:rPr lang="en-US" sz="2400" dirty="0" smtClean="0"/>
              <a:t>pane, scroll </a:t>
            </a:r>
            <a:br>
              <a:rPr lang="en-US" sz="2400" dirty="0" smtClean="0"/>
            </a:br>
            <a:r>
              <a:rPr lang="en-US" sz="2400" dirty="0" smtClean="0"/>
              <a:t>down to locate </a:t>
            </a:r>
            <a:br>
              <a:rPr lang="en-US" sz="2400" dirty="0" smtClean="0"/>
            </a:br>
            <a:r>
              <a:rPr lang="en-US" sz="2400" dirty="0" smtClean="0"/>
              <a:t>slide 5, and </a:t>
            </a:r>
            <a:br>
              <a:rPr lang="en-US" sz="2400" dirty="0" smtClean="0"/>
            </a:br>
            <a:r>
              <a:rPr lang="en-US" sz="2400" dirty="0" smtClean="0"/>
              <a:t>click it. The </a:t>
            </a:r>
            <a:br>
              <a:rPr lang="en-US" sz="2400" dirty="0" smtClean="0"/>
            </a:br>
            <a:r>
              <a:rPr lang="en-US" sz="2400" dirty="0" smtClean="0"/>
              <a:t>selected slide </a:t>
            </a:r>
            <a:br>
              <a:rPr lang="en-US" sz="2400" dirty="0" smtClean="0"/>
            </a:br>
            <a:r>
              <a:rPr lang="en-US" sz="2400" dirty="0" smtClean="0"/>
              <a:t>appears in the </a:t>
            </a:r>
            <a:br>
              <a:rPr lang="en-US" sz="2400" dirty="0" smtClean="0"/>
            </a:br>
            <a:r>
              <a:rPr lang="en-US" sz="2400" dirty="0" smtClean="0"/>
              <a:t>Slide pane, as </a:t>
            </a:r>
            <a:br>
              <a:rPr lang="en-US" sz="2400" dirty="0" smtClean="0"/>
            </a:br>
            <a:r>
              <a:rPr lang="en-US" sz="2400" dirty="0" smtClean="0"/>
              <a:t>shown in the </a:t>
            </a:r>
            <a:br>
              <a:rPr lang="en-US" sz="2400" dirty="0" smtClean="0"/>
            </a:br>
            <a:r>
              <a:rPr lang="en-US" sz="2400" dirty="0" smtClean="0"/>
              <a:t>figure.</a:t>
            </a:r>
          </a:p>
        </p:txBody>
      </p:sp>
      <p:pic>
        <p:nvPicPr>
          <p:cNvPr id="4" name="Picture 3" descr="0126.png"/>
          <p:cNvPicPr>
            <a:picLocks noChangeAspect="1"/>
          </p:cNvPicPr>
          <p:nvPr/>
        </p:nvPicPr>
        <p:blipFill>
          <a:blip r:embed="rId3"/>
          <a:stretch>
            <a:fillRect/>
          </a:stretch>
        </p:blipFill>
        <p:spPr>
          <a:xfrm>
            <a:off x="2971800" y="1600200"/>
            <a:ext cx="5715000" cy="4508945"/>
          </a:xfrm>
          <a:prstGeom prst="rect">
            <a:avLst/>
          </a:prstGeom>
        </p:spPr>
      </p:pic>
    </p:spTree>
    <p:extLst>
      <p:ext uri="{BB962C8B-B14F-4D97-AF65-F5344CB8AC3E}">
        <p14:creationId xmlns:p14="http://schemas.microsoft.com/office/powerpoint/2010/main" val="1036878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Scroll Through a </a:t>
            </a:r>
            <a:br>
              <a:rPr lang="en-US" b="1" dirty="0" smtClean="0"/>
            </a:br>
            <a:r>
              <a:rPr lang="en-US" b="1" dirty="0" smtClean="0"/>
              <a:t>Presentation Using the Mouse</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Point to the </a:t>
            </a:r>
            <a:r>
              <a:rPr lang="en-US" sz="2400" b="1" dirty="0" smtClean="0"/>
              <a:t>scroll box</a:t>
            </a:r>
            <a:r>
              <a:rPr lang="en-US" sz="2400" dirty="0" smtClean="0"/>
              <a:t> that appears to the right of the Slides/Outline pane, and then drag the scroll box all the way down to the bottom of the scroll bar. The last slide (slide 8) appears on the Slides tab, but slide 5 remains visible in the Slide pane.</a:t>
            </a:r>
          </a:p>
          <a:p>
            <a:pPr marL="457200" indent="-457200">
              <a:buFont typeface="+mj-lt"/>
              <a:buAutoNum type="arabicPeriod" startAt="6"/>
            </a:pPr>
            <a:r>
              <a:rPr lang="en-US" sz="2400" dirty="0" smtClean="0"/>
              <a:t>Click the </a:t>
            </a:r>
            <a:r>
              <a:rPr lang="en-US" sz="2400" b="1" dirty="0" smtClean="0"/>
              <a:t>Previous Slide</a:t>
            </a:r>
            <a:r>
              <a:rPr lang="en-US" sz="2400" dirty="0" smtClean="0"/>
              <a:t> button (at the bottom right of the Slide pane). Slide 4 appears in the Slide pane; notice that the slide also appears highlighted on the Slides tab.</a:t>
            </a:r>
          </a:p>
          <a:p>
            <a:pPr marL="457200" indent="-457200">
              <a:buFont typeface="+mj-lt"/>
              <a:buAutoNum type="arabicPeriod" startAt="6"/>
            </a:pPr>
            <a:r>
              <a:rPr lang="en-US" sz="2400" dirty="0" smtClean="0"/>
              <a:t>Click the </a:t>
            </a:r>
            <a:r>
              <a:rPr lang="en-US" sz="2400" b="1" dirty="0" smtClean="0"/>
              <a:t>scroll box</a:t>
            </a:r>
            <a:r>
              <a:rPr lang="en-US" sz="2400" dirty="0" smtClean="0"/>
              <a:t> that appears to the right of the Slide pane, and then drag the scroll box up to the top of the scroll bar. You return to the beginning of the presentation.</a:t>
            </a:r>
          </a:p>
          <a:p>
            <a:r>
              <a:rPr lang="en-US" sz="2400" b="1" dirty="0" smtClean="0"/>
              <a:t>LEAVE</a:t>
            </a:r>
            <a:r>
              <a:rPr lang="en-US" sz="2400" dirty="0" smtClean="0"/>
              <a:t> the presentation open for the next exercise.</a:t>
            </a:r>
          </a:p>
          <a:p>
            <a:endParaRPr lang="en-US" sz="2400" dirty="0"/>
          </a:p>
        </p:txBody>
      </p:sp>
    </p:spTree>
    <p:extLst>
      <p:ext uri="{BB962C8B-B14F-4D97-AF65-F5344CB8AC3E}">
        <p14:creationId xmlns:p14="http://schemas.microsoft.com/office/powerpoint/2010/main" val="42856984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Using the Keyboard to Move </a:t>
            </a:r>
            <a:br>
              <a:rPr lang="en-US" b="1" dirty="0" smtClean="0"/>
            </a:br>
            <a:r>
              <a:rPr lang="en-US" b="1" dirty="0" smtClean="0"/>
              <a:t>Through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Your keyboard’s cursor control keys let you jump from one slide to another, as long as no text or object is selected on a slide. </a:t>
            </a:r>
          </a:p>
          <a:p>
            <a:r>
              <a:rPr lang="en-US" sz="2400" dirty="0" smtClean="0"/>
              <a:t>If text is selected, the arrow keys move the insertion point within the text; however, the Page Up, Page Down, Home, and End keys will still let you move from slide to slide. </a:t>
            </a:r>
          </a:p>
          <a:p>
            <a:r>
              <a:rPr lang="en-US" sz="2400" dirty="0" smtClean="0"/>
              <a:t>In the next exercise, you practice using the keyboard to navigate through presentations.</a:t>
            </a:r>
          </a:p>
          <a:p>
            <a:endParaRPr lang="en-US" sz="2400" dirty="0"/>
          </a:p>
        </p:txBody>
      </p:sp>
    </p:spTree>
    <p:extLst>
      <p:ext uri="{BB962C8B-B14F-4D97-AF65-F5344CB8AC3E}">
        <p14:creationId xmlns:p14="http://schemas.microsoft.com/office/powerpoint/2010/main" val="17162691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Move Through </a:t>
            </a:r>
            <a:br>
              <a:rPr lang="en-US" b="1" dirty="0" smtClean="0"/>
            </a:br>
            <a:r>
              <a:rPr lang="en-US" b="1" dirty="0" smtClean="0"/>
              <a:t>a Presentation Using the Keyboard</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r>
              <a:rPr lang="en-US" sz="2300" b="1" dirty="0" smtClean="0"/>
              <a:t>USE</a:t>
            </a:r>
            <a:r>
              <a:rPr lang="en-US" sz="2300" dirty="0" smtClean="0"/>
              <a:t> the presentation that is open from the previous exercise.</a:t>
            </a:r>
          </a:p>
          <a:p>
            <a:pPr marL="457200" indent="-457200">
              <a:buFont typeface="+mj-lt"/>
              <a:buAutoNum type="arabicPeriod"/>
            </a:pPr>
            <a:r>
              <a:rPr lang="en-US" sz="2300" dirty="0" smtClean="0"/>
              <a:t>With slide 1 visible in Normal view in the Slide pane, press </a:t>
            </a:r>
            <a:r>
              <a:rPr lang="en-US" sz="2300" b="1" dirty="0" smtClean="0"/>
              <a:t>Page Down</a:t>
            </a:r>
            <a:r>
              <a:rPr lang="en-US" sz="2300" dirty="0" smtClean="0"/>
              <a:t> on your keyboard. Slide 2 appears.</a:t>
            </a:r>
          </a:p>
          <a:p>
            <a:pPr marL="457200" indent="-457200">
              <a:buFont typeface="+mj-lt"/>
              <a:buAutoNum type="arabicPeriod"/>
            </a:pPr>
            <a:r>
              <a:rPr lang="en-US" sz="2300" dirty="0" smtClean="0"/>
              <a:t>Press </a:t>
            </a:r>
            <a:r>
              <a:rPr lang="en-US" sz="2300" b="1" dirty="0" smtClean="0"/>
              <a:t>Page Down</a:t>
            </a:r>
            <a:r>
              <a:rPr lang="en-US" sz="2300" dirty="0" smtClean="0"/>
              <a:t> to jump to slide 3.</a:t>
            </a:r>
          </a:p>
          <a:p>
            <a:pPr marL="457200" indent="-457200">
              <a:buFont typeface="+mj-lt"/>
              <a:buAutoNum type="arabicPeriod"/>
            </a:pPr>
            <a:r>
              <a:rPr lang="en-US" sz="2300" dirty="0" smtClean="0"/>
              <a:t>Press </a:t>
            </a:r>
            <a:r>
              <a:rPr lang="en-US" sz="2300" b="1" dirty="0" smtClean="0"/>
              <a:t>Page Down</a:t>
            </a:r>
            <a:r>
              <a:rPr lang="en-US" sz="2300" dirty="0" smtClean="0"/>
              <a:t> to jump to slide 4.</a:t>
            </a:r>
          </a:p>
          <a:p>
            <a:pPr marL="457200" indent="-457200">
              <a:buFont typeface="+mj-lt"/>
              <a:buAutoNum type="arabicPeriod"/>
            </a:pPr>
            <a:r>
              <a:rPr lang="en-US" sz="2300" dirty="0" smtClean="0"/>
              <a:t>Press </a:t>
            </a:r>
            <a:r>
              <a:rPr lang="en-US" sz="2300" b="1" dirty="0" smtClean="0"/>
              <a:t>Page Up</a:t>
            </a:r>
            <a:r>
              <a:rPr lang="en-US" sz="2300" dirty="0" smtClean="0"/>
              <a:t> to go back to slide 3.</a:t>
            </a:r>
          </a:p>
          <a:p>
            <a:pPr marL="457200" indent="-457200">
              <a:buFont typeface="+mj-lt"/>
              <a:buAutoNum type="arabicPeriod"/>
            </a:pPr>
            <a:r>
              <a:rPr lang="en-US" sz="2300" dirty="0" smtClean="0"/>
              <a:t>Press </a:t>
            </a:r>
            <a:r>
              <a:rPr lang="en-US" sz="2300" b="1" dirty="0" smtClean="0"/>
              <a:t>Page Up</a:t>
            </a:r>
            <a:r>
              <a:rPr lang="en-US" sz="2300" dirty="0" smtClean="0"/>
              <a:t> to move up to slide 2.</a:t>
            </a:r>
          </a:p>
          <a:p>
            <a:pPr marL="457200" indent="-457200">
              <a:buFont typeface="+mj-lt"/>
              <a:buAutoNum type="arabicPeriod"/>
            </a:pPr>
            <a:r>
              <a:rPr lang="en-US" sz="2300" dirty="0" smtClean="0"/>
              <a:t>Press </a:t>
            </a:r>
            <a:r>
              <a:rPr lang="en-US" sz="2300" b="1" dirty="0" smtClean="0"/>
              <a:t>Page Up</a:t>
            </a:r>
            <a:r>
              <a:rPr lang="en-US" sz="2300" dirty="0" smtClean="0"/>
              <a:t> to view slide 1.</a:t>
            </a:r>
          </a:p>
          <a:p>
            <a:pPr marL="457200" indent="-457200">
              <a:buFont typeface="+mj-lt"/>
              <a:buAutoNum type="arabicPeriod"/>
            </a:pPr>
            <a:r>
              <a:rPr lang="en-US" sz="2300" dirty="0" smtClean="0"/>
              <a:t>Press </a:t>
            </a:r>
            <a:r>
              <a:rPr lang="en-US" sz="2300" b="1" dirty="0" smtClean="0"/>
              <a:t>End</a:t>
            </a:r>
            <a:r>
              <a:rPr lang="en-US" sz="2300" dirty="0" smtClean="0"/>
              <a:t> to jump to slide 8, the last slide in the presentation.</a:t>
            </a:r>
          </a:p>
          <a:p>
            <a:pPr marL="457200" indent="-457200">
              <a:buFont typeface="+mj-lt"/>
              <a:buAutoNum type="arabicPeriod"/>
            </a:pPr>
            <a:r>
              <a:rPr lang="en-US" sz="2300" dirty="0" smtClean="0"/>
              <a:t>Press </a:t>
            </a:r>
            <a:r>
              <a:rPr lang="en-US" sz="2300" b="1" dirty="0" smtClean="0"/>
              <a:t>Home</a:t>
            </a:r>
            <a:r>
              <a:rPr lang="en-US" sz="2300" dirty="0" smtClean="0"/>
              <a:t> to return to slide 1.</a:t>
            </a:r>
          </a:p>
          <a:p>
            <a:r>
              <a:rPr lang="en-US" sz="2300" b="1" dirty="0" smtClean="0"/>
              <a:t>LEAVE</a:t>
            </a:r>
            <a:r>
              <a:rPr lang="en-US" sz="2300" dirty="0" smtClean="0"/>
              <a:t> the presentation open to use in the next exercise.</a:t>
            </a:r>
            <a:endParaRPr lang="en-US" sz="2300" dirty="0"/>
          </a:p>
        </p:txBody>
      </p:sp>
    </p:spTree>
    <p:extLst>
      <p:ext uri="{BB962C8B-B14F-4D97-AF65-F5344CB8AC3E}">
        <p14:creationId xmlns:p14="http://schemas.microsoft.com/office/powerpoint/2010/main" val="2057592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Working with Text</a:t>
            </a:r>
          </a:p>
        </p:txBody>
      </p:sp>
      <p:sp>
        <p:nvSpPr>
          <p:cNvPr id="21506" name="Rectangle 3"/>
          <p:cNvSpPr>
            <a:spLocks noGrp="1" noChangeArrowheads="1"/>
          </p:cNvSpPr>
          <p:nvPr>
            <p:ph type="body" idx="1"/>
          </p:nvPr>
        </p:nvSpPr>
        <p:spPr>
          <a:xfrm>
            <a:off x="457200" y="1447800"/>
            <a:ext cx="8229600" cy="4876800"/>
          </a:xfrm>
        </p:spPr>
        <p:txBody>
          <a:bodyPr/>
          <a:lstStyle/>
          <a:p>
            <a:r>
              <a:rPr lang="en-US" sz="2400" dirty="0" smtClean="0"/>
              <a:t>Text is not typed directly onto a slide in PowerPoint, but instead is placed in </a:t>
            </a:r>
            <a:r>
              <a:rPr lang="en-US" sz="2400" b="1" i="1" dirty="0" smtClean="0"/>
              <a:t>text boxes</a:t>
            </a:r>
            <a:r>
              <a:rPr lang="en-US" sz="2400" dirty="0" smtClean="0"/>
              <a:t>. A text box is, as the name implies, a box that holds text that you type into it. </a:t>
            </a:r>
          </a:p>
          <a:p>
            <a:r>
              <a:rPr lang="en-US" sz="2400" dirty="0" smtClean="0"/>
              <a:t>Most of the available slide layouts have one or more placeholders that become text boxes when you type text into them, and you can also add more text boxes manually to slides. Text can be placed on a slide either by typing it directly into a text box or placeholder, or by typing in the Outline pane in Normal view. </a:t>
            </a:r>
          </a:p>
          <a:p>
            <a:r>
              <a:rPr lang="en-US" sz="2400" dirty="0" smtClean="0"/>
              <a:t>In the next exercises, you will practice adding text to a placeholder; adding text to the Outline tab; selecting, replacing, and deleting text on a slide; and copying and moving text from one slide to another.</a:t>
            </a:r>
          </a:p>
          <a:p>
            <a:endParaRPr lang="en-US" sz="2400" dirty="0"/>
          </a:p>
        </p:txBody>
      </p:sp>
    </p:spTree>
    <p:extLst>
      <p:ext uri="{BB962C8B-B14F-4D97-AF65-F5344CB8AC3E}">
        <p14:creationId xmlns:p14="http://schemas.microsoft.com/office/powerpoint/2010/main" val="2186665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Text to a Placeholder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this exercise, you practice entering text in a </a:t>
            </a:r>
            <a:r>
              <a:rPr lang="en-US" sz="2400" b="1" i="1" dirty="0" smtClean="0"/>
              <a:t>placeholder</a:t>
            </a:r>
            <a:r>
              <a:rPr lang="en-US" sz="2400" dirty="0" smtClean="0"/>
              <a:t>, which is a box that can hold either text or a graphic object.</a:t>
            </a:r>
          </a:p>
          <a:p>
            <a:r>
              <a:rPr lang="en-US" sz="2400" dirty="0" smtClean="0"/>
              <a:t>The placeholders available depend on the slide layout. In the Blue Yonder presentation, slide 1 is an example of a Title Slide layout; it contains two placeholders—one for the title and one for the subtitle. </a:t>
            </a:r>
          </a:p>
          <a:p>
            <a:r>
              <a:rPr lang="en-US" sz="2400" dirty="0" smtClean="0"/>
              <a:t>Placeholders make it easy to add text—just click in the placeholder, and then type the text.</a:t>
            </a:r>
          </a:p>
          <a:p>
            <a:endParaRPr lang="en-US" sz="2400" dirty="0"/>
          </a:p>
        </p:txBody>
      </p:sp>
    </p:spTree>
    <p:extLst>
      <p:ext uri="{BB962C8B-B14F-4D97-AF65-F5344CB8AC3E}">
        <p14:creationId xmlns:p14="http://schemas.microsoft.com/office/powerpoint/2010/main" val="2835811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Add Text to a Text Placeholder</a:t>
            </a:r>
            <a:endParaRPr lang="en-US" dirty="0" smtClean="0">
              <a:ea typeface="+mj-ea"/>
              <a:cs typeface="+mj-cs"/>
            </a:endParaRPr>
          </a:p>
        </p:txBody>
      </p:sp>
      <p:sp>
        <p:nvSpPr>
          <p:cNvPr id="21506" name="Rectangle 3"/>
          <p:cNvSpPr>
            <a:spLocks noGrp="1" noChangeArrowheads="1"/>
          </p:cNvSpPr>
          <p:nvPr>
            <p:ph type="body" idx="1"/>
          </p:nvPr>
        </p:nvSpPr>
        <p:spPr>
          <a:xfrm>
            <a:off x="381000" y="1524000"/>
            <a:ext cx="8229600" cy="4876800"/>
          </a:xfrm>
        </p:spPr>
        <p:txBody>
          <a:bodyPr/>
          <a:lstStyle/>
          <a:p>
            <a:r>
              <a:rPr lang="en-US" sz="2400" b="1" dirty="0" smtClean="0"/>
              <a:t>USE</a:t>
            </a:r>
            <a:r>
              <a:rPr lang="en-US" sz="2400" dirty="0" smtClean="0"/>
              <a:t> the </a:t>
            </a:r>
            <a:br>
              <a:rPr lang="en-US" sz="2400" dirty="0" smtClean="0"/>
            </a:br>
            <a:r>
              <a:rPr lang="en-US" sz="2400" dirty="0" smtClean="0"/>
              <a:t>presentation </a:t>
            </a:r>
            <a:br>
              <a:rPr lang="en-US" sz="2400" dirty="0" smtClean="0"/>
            </a:br>
            <a:r>
              <a:rPr lang="en-US" sz="2400" dirty="0" smtClean="0"/>
              <a:t>that is open </a:t>
            </a:r>
            <a:br>
              <a:rPr lang="en-US" sz="2400" dirty="0" smtClean="0"/>
            </a:br>
            <a:r>
              <a:rPr lang="en-US" sz="2400" dirty="0" smtClean="0"/>
              <a:t>from the </a:t>
            </a:r>
            <a:br>
              <a:rPr lang="en-US" sz="2400" dirty="0" smtClean="0"/>
            </a:br>
            <a:r>
              <a:rPr lang="en-US" sz="2400" dirty="0" smtClean="0"/>
              <a:t>previous </a:t>
            </a:r>
            <a:br>
              <a:rPr lang="en-US" sz="2400" dirty="0" smtClean="0"/>
            </a:br>
            <a:r>
              <a:rPr lang="en-US" sz="2400" dirty="0" smtClean="0"/>
              <a:t>exercise.</a:t>
            </a:r>
          </a:p>
          <a:p>
            <a:pPr marL="457200" indent="-457200">
              <a:buFont typeface="+mj-lt"/>
              <a:buAutoNum type="arabicPeriod"/>
            </a:pPr>
            <a:r>
              <a:rPr lang="en-US" sz="2400" dirty="0" smtClean="0"/>
              <a:t>Click the </a:t>
            </a:r>
            <a:r>
              <a:rPr lang="en-US" sz="2400" b="1" dirty="0" smtClean="0"/>
              <a:t>Home</a:t>
            </a:r>
            <a:r>
              <a:rPr lang="en-US" sz="2400" dirty="0" smtClean="0"/>
              <a:t> </a:t>
            </a:r>
            <a:br>
              <a:rPr lang="en-US" sz="2400" dirty="0" smtClean="0"/>
            </a:br>
            <a:r>
              <a:rPr lang="en-US" sz="2400" dirty="0" smtClean="0"/>
              <a:t>tab. On slide 1, </a:t>
            </a:r>
            <a:br>
              <a:rPr lang="en-US" sz="2400" dirty="0" smtClean="0"/>
            </a:br>
            <a:r>
              <a:rPr lang="en-US" sz="2400" dirty="0" smtClean="0"/>
              <a:t>click at the </a:t>
            </a:r>
            <a:br>
              <a:rPr lang="en-US" sz="2400" dirty="0" smtClean="0"/>
            </a:br>
            <a:r>
              <a:rPr lang="en-US" sz="2400" dirty="0" smtClean="0"/>
              <a:t>beginning of </a:t>
            </a:r>
            <a:br>
              <a:rPr lang="en-US" sz="2400" dirty="0" smtClean="0"/>
            </a:br>
            <a:r>
              <a:rPr lang="en-US" sz="2400" dirty="0" smtClean="0"/>
              <a:t>the slide’s title (Blue Yonder Airlines). The borders of the title’s placeholder appear, as shown in Figure 1-27, and a blinking insertion point appears before the word </a:t>
            </a:r>
            <a:r>
              <a:rPr lang="en-US" sz="2400" i="1" dirty="0" smtClean="0"/>
              <a:t>Blue</a:t>
            </a:r>
            <a:r>
              <a:rPr lang="en-US" sz="2400" dirty="0" smtClean="0"/>
              <a:t>.</a:t>
            </a:r>
            <a:endParaRPr lang="en-US" sz="2400" dirty="0"/>
          </a:p>
        </p:txBody>
      </p:sp>
      <p:pic>
        <p:nvPicPr>
          <p:cNvPr id="4" name="Picture 3" descr="0127.png"/>
          <p:cNvPicPr>
            <a:picLocks noChangeAspect="1"/>
          </p:cNvPicPr>
          <p:nvPr/>
        </p:nvPicPr>
        <p:blipFill>
          <a:blip r:embed="rId3"/>
          <a:stretch>
            <a:fillRect/>
          </a:stretch>
        </p:blipFill>
        <p:spPr>
          <a:xfrm>
            <a:off x="2944026" y="1524000"/>
            <a:ext cx="5742774" cy="3733800"/>
          </a:xfrm>
          <a:prstGeom prst="rect">
            <a:avLst/>
          </a:prstGeom>
        </p:spPr>
      </p:pic>
    </p:spTree>
    <p:extLst>
      <p:ext uri="{BB962C8B-B14F-4D97-AF65-F5344CB8AC3E}">
        <p14:creationId xmlns:p14="http://schemas.microsoft.com/office/powerpoint/2010/main" val="87501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Start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Before you begin these steps, make sure that your computer is on. Log on, if necessary. </a:t>
            </a:r>
          </a:p>
          <a:p>
            <a:pPr marL="457200" indent="-457200">
              <a:buFont typeface="+mj-lt"/>
              <a:buAutoNum type="arabicPeriod"/>
            </a:pPr>
            <a:r>
              <a:rPr lang="en-US" sz="2400" dirty="0" smtClean="0"/>
              <a:t>On the Windows taskbar at the bottom of your screen, click the </a:t>
            </a:r>
            <a:r>
              <a:rPr lang="en-US" sz="2400" b="1" dirty="0" smtClean="0"/>
              <a:t>Start </a:t>
            </a:r>
            <a:r>
              <a:rPr lang="en-US" sz="2400" dirty="0" smtClean="0"/>
              <a:t>button, and then click </a:t>
            </a:r>
            <a:r>
              <a:rPr lang="en-US" sz="2400" b="1" dirty="0" smtClean="0"/>
              <a:t>All Programs</a:t>
            </a:r>
            <a:r>
              <a:rPr lang="en-US" sz="2400" dirty="0" smtClean="0"/>
              <a:t>. A menu of installed programs appears.</a:t>
            </a:r>
          </a:p>
          <a:p>
            <a:pPr marL="457200" indent="-457200">
              <a:buFont typeface="+mj-lt"/>
              <a:buAutoNum type="arabicPeriod"/>
            </a:pPr>
            <a:r>
              <a:rPr lang="en-US" sz="2400" dirty="0" smtClean="0"/>
              <a:t>Click</a:t>
            </a:r>
            <a:r>
              <a:rPr lang="en-US" sz="2400" b="1" dirty="0" smtClean="0"/>
              <a:t> Microsoft Office</a:t>
            </a:r>
            <a:r>
              <a:rPr lang="en-US" sz="2400" dirty="0" smtClean="0"/>
              <a:t>. A submenu opens, listing the available programs in your installation of Microsoft Office.</a:t>
            </a:r>
          </a:p>
        </p:txBody>
      </p:sp>
    </p:spTree>
    <p:extLst>
      <p:ext uri="{BB962C8B-B14F-4D97-AF65-F5344CB8AC3E}">
        <p14:creationId xmlns:p14="http://schemas.microsoft.com/office/powerpoint/2010/main" val="2119994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to a Text Placeholder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2"/>
            </a:pPr>
            <a:r>
              <a:rPr lang="en-US" sz="2400" dirty="0" smtClean="0"/>
              <a:t>Click the slide’s </a:t>
            </a:r>
            <a:r>
              <a:rPr lang="en-US" sz="2400" b="1" dirty="0" smtClean="0"/>
              <a:t>subtitle</a:t>
            </a:r>
            <a:r>
              <a:rPr lang="en-US" sz="2400" dirty="0" smtClean="0"/>
              <a:t>, which is the second line of text. The subtitle’s placeholder appears, as does the insertion point.</a:t>
            </a:r>
          </a:p>
          <a:p>
            <a:pPr marL="457200" indent="-457200">
              <a:buFont typeface="+mj-lt"/>
              <a:buAutoNum type="arabicPeriod" startAt="2"/>
            </a:pPr>
            <a:r>
              <a:rPr lang="en-US" sz="2400" dirty="0" smtClean="0"/>
              <a:t>Go to slide 4 by clicking the slide in the Slides/Outline pane, or by pressing Page Down until it appears.</a:t>
            </a:r>
          </a:p>
          <a:p>
            <a:pPr marL="457200" indent="-457200">
              <a:buFont typeface="+mj-lt"/>
              <a:buAutoNum type="arabicPeriod" startAt="2"/>
            </a:pPr>
            <a:r>
              <a:rPr lang="en-US" sz="2400" dirty="0" smtClean="0"/>
              <a:t>Click after the word </a:t>
            </a:r>
            <a:r>
              <a:rPr lang="en-US" sz="2400" i="1" dirty="0" smtClean="0"/>
              <a:t>Snorkeling</a:t>
            </a:r>
            <a:r>
              <a:rPr lang="en-US" sz="2400" dirty="0" smtClean="0"/>
              <a:t> in the second column. The insertion point appears.</a:t>
            </a:r>
          </a:p>
          <a:p>
            <a:pPr marL="457200" indent="-457200">
              <a:buFont typeface="+mj-lt"/>
              <a:buAutoNum type="arabicPeriod" startAt="2"/>
            </a:pPr>
            <a:r>
              <a:rPr lang="en-US" sz="2400" dirty="0" smtClean="0"/>
              <a:t>Press </a:t>
            </a:r>
            <a:r>
              <a:rPr lang="en-US" sz="2400" b="1" dirty="0" smtClean="0"/>
              <a:t>Enter</a:t>
            </a:r>
            <a:r>
              <a:rPr lang="en-US" sz="2400" dirty="0" smtClean="0"/>
              <a:t> to start a new line, and type </a:t>
            </a:r>
            <a:r>
              <a:rPr lang="en-US" sz="2400" b="1" dirty="0" smtClean="0"/>
              <a:t>Scuba</a:t>
            </a:r>
            <a:r>
              <a:rPr lang="en-US" sz="2400" dirty="0" smtClean="0"/>
              <a:t>.</a:t>
            </a:r>
          </a:p>
        </p:txBody>
      </p:sp>
    </p:spTree>
    <p:extLst>
      <p:ext uri="{BB962C8B-B14F-4D97-AF65-F5344CB8AC3E}">
        <p14:creationId xmlns:p14="http://schemas.microsoft.com/office/powerpoint/2010/main" val="24404088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to a Text Placeholder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Press </a:t>
            </a:r>
            <a:r>
              <a:rPr lang="en-US" sz="2400" b="1" dirty="0" smtClean="0"/>
              <a:t>Enter</a:t>
            </a:r>
            <a:r>
              <a:rPr lang="en-US" sz="2400" dirty="0" smtClean="0"/>
              <a:t>, </a:t>
            </a:r>
            <a:br>
              <a:rPr lang="en-US" sz="2400" dirty="0" smtClean="0"/>
            </a:br>
            <a:r>
              <a:rPr lang="en-US" sz="2400" dirty="0" smtClean="0"/>
              <a:t>and then type </a:t>
            </a:r>
            <a:br>
              <a:rPr lang="en-US" sz="2400" dirty="0" smtClean="0"/>
            </a:br>
            <a:r>
              <a:rPr lang="en-US" sz="2400" b="1" dirty="0" smtClean="0"/>
              <a:t>Sightseeing</a:t>
            </a:r>
            <a:r>
              <a:rPr lang="en-US" sz="2400" dirty="0" smtClean="0"/>
              <a:t>. </a:t>
            </a:r>
            <a:br>
              <a:rPr lang="en-US" sz="2400" dirty="0" smtClean="0"/>
            </a:br>
            <a:r>
              <a:rPr lang="en-US" sz="2400" dirty="0" smtClean="0"/>
              <a:t>Your slide should </a:t>
            </a:r>
            <a:br>
              <a:rPr lang="en-US" sz="2400" dirty="0" smtClean="0"/>
            </a:br>
            <a:r>
              <a:rPr lang="en-US" sz="2400" dirty="0" smtClean="0"/>
              <a:t>look like the one </a:t>
            </a:r>
            <a:br>
              <a:rPr lang="en-US" sz="2400" dirty="0" smtClean="0"/>
            </a:br>
            <a:r>
              <a:rPr lang="en-US" sz="2400" dirty="0" smtClean="0"/>
              <a:t>shown in the </a:t>
            </a:r>
            <a:br>
              <a:rPr lang="en-US" sz="2400" dirty="0" smtClean="0"/>
            </a:br>
            <a:r>
              <a:rPr lang="en-US" sz="2400" dirty="0" smtClean="0"/>
              <a:t>figure.</a:t>
            </a:r>
          </a:p>
          <a:p>
            <a:r>
              <a:rPr lang="en-US" sz="2400" b="1" dirty="0" smtClean="0"/>
              <a:t>LEAVE</a:t>
            </a:r>
            <a:r>
              <a:rPr lang="en-US" sz="2400" dirty="0" smtClean="0"/>
              <a:t> the </a:t>
            </a:r>
            <a:br>
              <a:rPr lang="en-US" sz="2400" dirty="0" smtClean="0"/>
            </a:br>
            <a:r>
              <a:rPr lang="en-US" sz="2400" dirty="0" smtClean="0"/>
              <a:t>presentation </a:t>
            </a:r>
            <a:br>
              <a:rPr lang="en-US" sz="2400" dirty="0" smtClean="0"/>
            </a:br>
            <a:r>
              <a:rPr lang="en-US" sz="2400" dirty="0" smtClean="0"/>
              <a:t>open for the </a:t>
            </a:r>
            <a:br>
              <a:rPr lang="en-US" sz="2400" dirty="0" smtClean="0"/>
            </a:br>
            <a:r>
              <a:rPr lang="en-US" sz="2400" dirty="0" smtClean="0"/>
              <a:t>next exercise.</a:t>
            </a:r>
          </a:p>
          <a:p>
            <a:endParaRPr lang="en-US" sz="2400" dirty="0"/>
          </a:p>
        </p:txBody>
      </p:sp>
      <p:pic>
        <p:nvPicPr>
          <p:cNvPr id="4" name="Picture 3" descr="0128.png"/>
          <p:cNvPicPr>
            <a:picLocks noChangeAspect="1"/>
          </p:cNvPicPr>
          <p:nvPr/>
        </p:nvPicPr>
        <p:blipFill>
          <a:blip r:embed="rId3"/>
          <a:stretch>
            <a:fillRect/>
          </a:stretch>
        </p:blipFill>
        <p:spPr>
          <a:xfrm>
            <a:off x="3276600" y="1905000"/>
            <a:ext cx="5354095" cy="3651576"/>
          </a:xfrm>
          <a:prstGeom prst="rect">
            <a:avLst/>
          </a:prstGeom>
        </p:spPr>
      </p:pic>
    </p:spTree>
    <p:extLst>
      <p:ext uri="{BB962C8B-B14F-4D97-AF65-F5344CB8AC3E}">
        <p14:creationId xmlns:p14="http://schemas.microsoft.com/office/powerpoint/2010/main" val="440606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Adding Text on the Outline Tab</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Working on the Outline tab is like working in a word processor. </a:t>
            </a:r>
          </a:p>
          <a:p>
            <a:r>
              <a:rPr lang="en-US" sz="2400" dirty="0" smtClean="0"/>
              <a:t>PowerPoint displays the text from each slide on the Outline tab, without any backgrounds, placeholders, or anything else that might distract you from your writing. </a:t>
            </a:r>
          </a:p>
          <a:p>
            <a:r>
              <a:rPr lang="en-US" sz="2400" dirty="0" smtClean="0"/>
              <a:t>You can navigate a presentation on the Outline tab the same way you use the Slides tab—scroll to the desired slide’s outline, and then click it. </a:t>
            </a:r>
          </a:p>
          <a:p>
            <a:r>
              <a:rPr lang="en-US" sz="2400" dirty="0" smtClean="0"/>
              <a:t>Here, you practice adding text on the Outline tab.</a:t>
            </a:r>
          </a:p>
          <a:p>
            <a:endParaRPr lang="en-US" sz="2400" dirty="0"/>
          </a:p>
        </p:txBody>
      </p:sp>
    </p:spTree>
    <p:extLst>
      <p:ext uri="{BB962C8B-B14F-4D97-AF65-F5344CB8AC3E}">
        <p14:creationId xmlns:p14="http://schemas.microsoft.com/office/powerpoint/2010/main" val="24518278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Add Text on the Outline Tab</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Go to slide 8. This slide is supposed to contain contact information, but the mailing address and telephone number are missing.</a:t>
            </a:r>
          </a:p>
          <a:p>
            <a:pPr marL="457200" indent="-457200">
              <a:buFont typeface="+mj-lt"/>
              <a:buAutoNum type="arabicPeriod"/>
            </a:pPr>
            <a:r>
              <a:rPr lang="en-US" sz="2400" dirty="0" smtClean="0"/>
              <a:t>In the Slides/Outline pane, click the </a:t>
            </a:r>
            <a:r>
              <a:rPr lang="en-US" sz="2400" b="1" dirty="0" smtClean="0"/>
              <a:t>Outline</a:t>
            </a:r>
            <a:r>
              <a:rPr lang="en-US" sz="2400" dirty="0" smtClean="0"/>
              <a:t> tab. Because slide 8 is the current slide, its text is highlighted on the tab.</a:t>
            </a:r>
          </a:p>
          <a:p>
            <a:pPr marL="457200" indent="-457200">
              <a:buFont typeface="+mj-lt"/>
              <a:buAutoNum type="arabicPeriod"/>
            </a:pPr>
            <a:r>
              <a:rPr lang="en-US" sz="2400" dirty="0" smtClean="0"/>
              <a:t>On the Outline tab, click after the word </a:t>
            </a:r>
            <a:r>
              <a:rPr lang="en-US" sz="2400" i="1" dirty="0" smtClean="0"/>
              <a:t>Airlines</a:t>
            </a:r>
            <a:r>
              <a:rPr lang="en-US" sz="2400" dirty="0" smtClean="0"/>
              <a:t> to place the insertion point there.</a:t>
            </a:r>
          </a:p>
          <a:p>
            <a:pPr marL="457200" indent="-457200">
              <a:buFont typeface="+mj-lt"/>
              <a:buAutoNum type="arabicPeriod"/>
            </a:pPr>
            <a:r>
              <a:rPr lang="en-US" sz="2400" dirty="0" smtClean="0"/>
              <a:t>Press </a:t>
            </a:r>
            <a:r>
              <a:rPr lang="en-US" sz="2400" b="1" dirty="0" smtClean="0"/>
              <a:t>Enter </a:t>
            </a:r>
            <a:r>
              <a:rPr lang="en-US" sz="2400" dirty="0" smtClean="0"/>
              <a:t>to start a new line.</a:t>
            </a:r>
          </a:p>
        </p:txBody>
      </p:sp>
    </p:spTree>
    <p:extLst>
      <p:ext uri="{BB962C8B-B14F-4D97-AF65-F5344CB8AC3E}">
        <p14:creationId xmlns:p14="http://schemas.microsoft.com/office/powerpoint/2010/main" val="40487913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on the Outline Tab</a:t>
            </a:r>
            <a:endParaRPr lang="en-US" dirty="0" smtClean="0">
              <a:ea typeface="+mj-ea"/>
              <a:cs typeface="+mj-cs"/>
            </a:endParaRPr>
          </a:p>
        </p:txBody>
      </p:sp>
      <p:sp>
        <p:nvSpPr>
          <p:cNvPr id="21506" name="Rectangle 3"/>
          <p:cNvSpPr>
            <a:spLocks noGrp="1" noChangeArrowheads="1"/>
          </p:cNvSpPr>
          <p:nvPr>
            <p:ph type="body" idx="1"/>
          </p:nvPr>
        </p:nvSpPr>
        <p:spPr>
          <a:xfrm>
            <a:off x="457200" y="1447800"/>
            <a:ext cx="8229600" cy="4876800"/>
          </a:xfrm>
        </p:spPr>
        <p:txBody>
          <a:bodyPr/>
          <a:lstStyle/>
          <a:p>
            <a:pPr marL="457200" indent="-457200">
              <a:buFont typeface="+mj-lt"/>
              <a:buAutoNum type="arabicPeriod" startAt="5"/>
            </a:pPr>
            <a:r>
              <a:rPr lang="en-US" sz="2400" dirty="0" smtClean="0"/>
              <a:t>On the new line, type </a:t>
            </a:r>
            <a:r>
              <a:rPr lang="en-US" sz="2400" b="1" dirty="0" smtClean="0"/>
              <a:t>12 Ferris St</a:t>
            </a:r>
            <a:r>
              <a:rPr lang="en-US" sz="2400" dirty="0" smtClean="0"/>
              <a:t>., and then press </a:t>
            </a:r>
            <a:r>
              <a:rPr lang="en-US" sz="2400" b="1" dirty="0" smtClean="0"/>
              <a:t>Enter</a:t>
            </a:r>
            <a:r>
              <a:rPr lang="en-US" sz="2400" dirty="0" smtClean="0"/>
              <a:t>. As you type the new text on the Outline tab, notice that it appears on the slide.</a:t>
            </a:r>
          </a:p>
          <a:p>
            <a:pPr marL="457200" indent="-457200">
              <a:buFont typeface="+mj-lt"/>
              <a:buAutoNum type="arabicPeriod" startAt="5"/>
            </a:pPr>
            <a:r>
              <a:rPr lang="en-US" sz="2400" dirty="0" smtClean="0"/>
              <a:t>Type </a:t>
            </a:r>
            <a:r>
              <a:rPr lang="en-US" sz="2400" b="1" dirty="0" smtClean="0"/>
              <a:t>Diehard, </a:t>
            </a:r>
            <a:br>
              <a:rPr lang="en-US" sz="2400" b="1" dirty="0" smtClean="0"/>
            </a:br>
            <a:r>
              <a:rPr lang="en-US" sz="2400" b="1" dirty="0" smtClean="0"/>
              <a:t>TN 34567</a:t>
            </a:r>
            <a:r>
              <a:rPr lang="en-US" sz="2400" dirty="0" smtClean="0"/>
              <a:t>, and </a:t>
            </a:r>
            <a:br>
              <a:rPr lang="en-US" sz="2400" dirty="0" smtClean="0"/>
            </a:br>
            <a:r>
              <a:rPr lang="en-US" sz="2400" dirty="0" smtClean="0"/>
              <a:t>then press </a:t>
            </a:r>
            <a:br>
              <a:rPr lang="en-US" sz="2400" dirty="0" smtClean="0"/>
            </a:br>
            <a:r>
              <a:rPr lang="en-US" sz="2400" b="1" dirty="0" smtClean="0"/>
              <a:t>Enter</a:t>
            </a:r>
            <a:r>
              <a:rPr lang="en-US" sz="2400" dirty="0" smtClean="0"/>
              <a:t>.</a:t>
            </a:r>
          </a:p>
          <a:p>
            <a:pPr marL="457200" indent="-457200">
              <a:buFont typeface="+mj-lt"/>
              <a:buAutoNum type="arabicPeriod" startAt="5"/>
            </a:pPr>
            <a:r>
              <a:rPr lang="en-US" sz="2400" dirty="0" smtClean="0"/>
              <a:t>Type </a:t>
            </a:r>
            <a:r>
              <a:rPr lang="en-US" sz="2400" b="1" dirty="0" smtClean="0"/>
              <a:t>(707) </a:t>
            </a:r>
            <a:br>
              <a:rPr lang="en-US" sz="2400" b="1" dirty="0" smtClean="0"/>
            </a:br>
            <a:r>
              <a:rPr lang="en-US" sz="2400" b="1" dirty="0" smtClean="0"/>
              <a:t>555-AWAY</a:t>
            </a:r>
            <a:r>
              <a:rPr lang="en-US" sz="2400" dirty="0" smtClean="0"/>
              <a:t>. </a:t>
            </a:r>
            <a:br>
              <a:rPr lang="en-US" sz="2400" dirty="0" smtClean="0"/>
            </a:br>
            <a:r>
              <a:rPr lang="en-US" sz="2400" dirty="0" smtClean="0"/>
              <a:t>Your slide </a:t>
            </a:r>
            <a:br>
              <a:rPr lang="en-US" sz="2400" dirty="0" smtClean="0"/>
            </a:br>
            <a:r>
              <a:rPr lang="en-US" sz="2400" dirty="0" smtClean="0"/>
              <a:t>should look </a:t>
            </a:r>
            <a:br>
              <a:rPr lang="en-US" sz="2400" dirty="0" smtClean="0"/>
            </a:br>
            <a:r>
              <a:rPr lang="en-US" sz="2400" dirty="0" smtClean="0"/>
              <a:t>like the one </a:t>
            </a:r>
            <a:br>
              <a:rPr lang="en-US" sz="2400" dirty="0" smtClean="0"/>
            </a:br>
            <a:r>
              <a:rPr lang="en-US" sz="2400" dirty="0" smtClean="0"/>
              <a:t>in the figure.</a:t>
            </a:r>
          </a:p>
        </p:txBody>
      </p:sp>
      <p:pic>
        <p:nvPicPr>
          <p:cNvPr id="4" name="Picture 3" descr="0129.png"/>
          <p:cNvPicPr>
            <a:picLocks noChangeAspect="1"/>
          </p:cNvPicPr>
          <p:nvPr/>
        </p:nvPicPr>
        <p:blipFill>
          <a:blip r:embed="rId3"/>
          <a:stretch>
            <a:fillRect/>
          </a:stretch>
        </p:blipFill>
        <p:spPr>
          <a:xfrm>
            <a:off x="3048000" y="2743200"/>
            <a:ext cx="5631694" cy="3644652"/>
          </a:xfrm>
          <a:prstGeom prst="rect">
            <a:avLst/>
          </a:prstGeom>
        </p:spPr>
      </p:pic>
    </p:spTree>
    <p:extLst>
      <p:ext uri="{BB962C8B-B14F-4D97-AF65-F5344CB8AC3E}">
        <p14:creationId xmlns:p14="http://schemas.microsoft.com/office/powerpoint/2010/main" val="8727107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Add Text on the Outline Tab</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8"/>
            </a:pPr>
            <a:r>
              <a:rPr lang="en-US" sz="2400" dirty="0" smtClean="0"/>
              <a:t>In the Slides/Outline pane, click the </a:t>
            </a:r>
            <a:r>
              <a:rPr lang="en-US" sz="2400" b="1" dirty="0" smtClean="0"/>
              <a:t>Slides</a:t>
            </a:r>
            <a:r>
              <a:rPr lang="en-US" sz="2400" dirty="0" smtClean="0"/>
              <a:t> tab.</a:t>
            </a:r>
          </a:p>
          <a:p>
            <a:r>
              <a:rPr lang="en-US" sz="2400" b="1" dirty="0" smtClean="0"/>
              <a:t>LEAVE</a:t>
            </a:r>
            <a:r>
              <a:rPr lang="en-US" sz="2400" dirty="0" smtClean="0"/>
              <a:t> the presentation open for the next exercise.</a:t>
            </a:r>
          </a:p>
        </p:txBody>
      </p:sp>
    </p:spTree>
    <p:extLst>
      <p:ext uri="{BB962C8B-B14F-4D97-AF65-F5344CB8AC3E}">
        <p14:creationId xmlns:p14="http://schemas.microsoft.com/office/powerpoint/2010/main" val="4886188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Selecting, Replacing, and Deleting Text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You can edit, replace, and delete text directly on a slide. </a:t>
            </a:r>
          </a:p>
          <a:p>
            <a:r>
              <a:rPr lang="en-US" sz="2400" dirty="0" smtClean="0"/>
              <a:t>First, you must select the text to let PowerPoint know you want to edit it. You can select any amount of text by dragging the mouse pointer across it. </a:t>
            </a:r>
          </a:p>
          <a:p>
            <a:r>
              <a:rPr lang="en-US" sz="2400" dirty="0" smtClean="0"/>
              <a:t>When you move the mouse pointer over text, it changes to an </a:t>
            </a:r>
            <a:r>
              <a:rPr lang="en-US" sz="2400" b="1" i="1" dirty="0" smtClean="0"/>
              <a:t>I-beam pointer</a:t>
            </a:r>
            <a:r>
              <a:rPr lang="en-US" sz="2400" dirty="0" smtClean="0"/>
              <a:t>, a vertically oriented pointer that resembles the letter I. This pointer makes it easy to select text precisely. </a:t>
            </a:r>
          </a:p>
          <a:p>
            <a:r>
              <a:rPr lang="en-US" sz="2400" dirty="0" smtClean="0"/>
              <a:t>In the next exercise, you practice editing text in PowerPoint.</a:t>
            </a:r>
          </a:p>
        </p:txBody>
      </p:sp>
    </p:spTree>
    <p:extLst>
      <p:ext uri="{BB962C8B-B14F-4D97-AF65-F5344CB8AC3E}">
        <p14:creationId xmlns:p14="http://schemas.microsoft.com/office/powerpoint/2010/main" val="10558351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 </a:t>
            </a:r>
            <a:r>
              <a:rPr lang="en-US" sz="2400" dirty="0" smtClean="0"/>
              <a:t>the presentation that is open from the previous exercise.</a:t>
            </a:r>
          </a:p>
          <a:p>
            <a:pPr marL="457200" indent="-457200">
              <a:buFont typeface="+mj-lt"/>
              <a:buAutoNum type="arabicPeriod"/>
            </a:pPr>
            <a:r>
              <a:rPr lang="en-US" sz="2400" dirty="0" smtClean="0"/>
              <a:t>Go to slide 3, </a:t>
            </a:r>
            <a:br>
              <a:rPr lang="en-US" sz="2400" dirty="0" smtClean="0"/>
            </a:br>
            <a:r>
              <a:rPr lang="en-US" sz="2400" dirty="0" smtClean="0"/>
              <a:t>and in the fourth </a:t>
            </a:r>
            <a:br>
              <a:rPr lang="en-US" sz="2400" dirty="0" smtClean="0"/>
            </a:br>
            <a:r>
              <a:rPr lang="en-US" sz="2400" dirty="0" smtClean="0"/>
              <a:t>item of the </a:t>
            </a:r>
            <a:br>
              <a:rPr lang="en-US" sz="2400" dirty="0" smtClean="0"/>
            </a:br>
            <a:r>
              <a:rPr lang="en-US" sz="2400" dirty="0" smtClean="0"/>
              <a:t>bulleted list </a:t>
            </a:r>
            <a:br>
              <a:rPr lang="en-US" sz="2400" dirty="0" smtClean="0"/>
            </a:br>
            <a:r>
              <a:rPr lang="en-US" sz="2400" dirty="0" smtClean="0"/>
              <a:t>on the right, </a:t>
            </a:r>
            <a:br>
              <a:rPr lang="en-US" sz="2400" dirty="0" smtClean="0"/>
            </a:br>
            <a:r>
              <a:rPr lang="en-US" sz="2400" dirty="0" smtClean="0"/>
              <a:t>double-click the </a:t>
            </a:r>
            <a:br>
              <a:rPr lang="en-US" sz="2400" dirty="0" smtClean="0"/>
            </a:br>
            <a:r>
              <a:rPr lang="en-US" sz="2400" dirty="0" smtClean="0"/>
              <a:t>word </a:t>
            </a:r>
            <a:r>
              <a:rPr lang="en-US" sz="2400" b="1" dirty="0" smtClean="0"/>
              <a:t>advisor</a:t>
            </a:r>
            <a:r>
              <a:rPr lang="en-US" sz="2400" dirty="0" smtClean="0"/>
              <a:t> to </a:t>
            </a:r>
            <a:br>
              <a:rPr lang="en-US" sz="2400" dirty="0" smtClean="0"/>
            </a:br>
            <a:r>
              <a:rPr lang="en-US" sz="2400" dirty="0" smtClean="0"/>
              <a:t>select it, as </a:t>
            </a:r>
            <a:br>
              <a:rPr lang="en-US" sz="2400" dirty="0" smtClean="0"/>
            </a:br>
            <a:r>
              <a:rPr lang="en-US" sz="2400" dirty="0" smtClean="0"/>
              <a:t>shown in the </a:t>
            </a:r>
            <a:br>
              <a:rPr lang="en-US" sz="2400" dirty="0" smtClean="0"/>
            </a:br>
            <a:r>
              <a:rPr lang="en-US" sz="2400" dirty="0" smtClean="0"/>
              <a:t>figure.</a:t>
            </a:r>
          </a:p>
        </p:txBody>
      </p:sp>
      <p:pic>
        <p:nvPicPr>
          <p:cNvPr id="4" name="Picture 3" descr="0130.png"/>
          <p:cNvPicPr>
            <a:picLocks noChangeAspect="1"/>
          </p:cNvPicPr>
          <p:nvPr/>
        </p:nvPicPr>
        <p:blipFill>
          <a:blip r:embed="rId3"/>
          <a:stretch>
            <a:fillRect/>
          </a:stretch>
        </p:blipFill>
        <p:spPr>
          <a:xfrm>
            <a:off x="3200400" y="2350054"/>
            <a:ext cx="5410200" cy="3745946"/>
          </a:xfrm>
          <a:prstGeom prst="rect">
            <a:avLst/>
          </a:prstGeom>
        </p:spPr>
      </p:pic>
    </p:spTree>
    <p:extLst>
      <p:ext uri="{BB962C8B-B14F-4D97-AF65-F5344CB8AC3E}">
        <p14:creationId xmlns:p14="http://schemas.microsoft.com/office/powerpoint/2010/main" val="14478754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524000"/>
            <a:ext cx="8229600" cy="4876800"/>
          </a:xfrm>
        </p:spPr>
        <p:txBody>
          <a:bodyPr/>
          <a:lstStyle/>
          <a:p>
            <a:pPr marL="457200" indent="-457200">
              <a:buFont typeface="+mj-lt"/>
              <a:buAutoNum type="arabicPeriod" startAt="2"/>
            </a:pPr>
            <a:r>
              <a:rPr lang="en-US" sz="2400" dirty="0" smtClean="0"/>
              <a:t>While the text </a:t>
            </a:r>
            <a:br>
              <a:rPr lang="en-US" sz="2400" dirty="0" smtClean="0"/>
            </a:br>
            <a:r>
              <a:rPr lang="en-US" sz="2400" dirty="0" smtClean="0"/>
              <a:t>is selected, </a:t>
            </a:r>
            <a:br>
              <a:rPr lang="en-US" sz="2400" dirty="0" smtClean="0"/>
            </a:br>
            <a:r>
              <a:rPr lang="en-US" sz="2400" dirty="0" smtClean="0"/>
              <a:t>type </a:t>
            </a:r>
            <a:r>
              <a:rPr lang="en-US" sz="2400" b="1" dirty="0" smtClean="0"/>
              <a:t>concierge</a:t>
            </a:r>
            <a:r>
              <a:rPr lang="en-US" sz="2400" dirty="0" smtClean="0"/>
              <a:t>. </a:t>
            </a:r>
            <a:br>
              <a:rPr lang="en-US" sz="2400" dirty="0" smtClean="0"/>
            </a:br>
            <a:r>
              <a:rPr lang="en-US" sz="2400" dirty="0" smtClean="0"/>
              <a:t>The new text </a:t>
            </a:r>
            <a:br>
              <a:rPr lang="en-US" sz="2400" dirty="0" smtClean="0"/>
            </a:br>
            <a:r>
              <a:rPr lang="en-US" sz="2400" dirty="0" smtClean="0"/>
              <a:t>replaces the </a:t>
            </a:r>
            <a:br>
              <a:rPr lang="en-US" sz="2400" dirty="0" smtClean="0"/>
            </a:br>
            <a:r>
              <a:rPr lang="en-US" sz="2400" dirty="0" smtClean="0"/>
              <a:t>selected text.</a:t>
            </a:r>
          </a:p>
          <a:p>
            <a:pPr marL="457200" indent="-457200">
              <a:buFont typeface="+mj-lt"/>
              <a:buAutoNum type="arabicPeriod" startAt="2"/>
            </a:pPr>
            <a:r>
              <a:rPr lang="en-US" sz="2400" dirty="0" smtClean="0"/>
              <a:t>Go to slide 7, </a:t>
            </a:r>
            <a:br>
              <a:rPr lang="en-US" sz="2400" dirty="0" smtClean="0"/>
            </a:br>
            <a:r>
              <a:rPr lang="en-US" sz="2400" dirty="0" smtClean="0"/>
              <a:t>and select the </a:t>
            </a:r>
            <a:br>
              <a:rPr lang="en-US" sz="2400" dirty="0" smtClean="0"/>
            </a:br>
            <a:r>
              <a:rPr lang="en-US" sz="2400" dirty="0" smtClean="0"/>
              <a:t>word </a:t>
            </a:r>
            <a:r>
              <a:rPr lang="en-US" sz="2400" b="1" dirty="0" smtClean="0"/>
              <a:t>ground</a:t>
            </a:r>
            <a:r>
              <a:rPr lang="en-US" sz="2400" dirty="0" smtClean="0"/>
              <a:t> </a:t>
            </a:r>
            <a:br>
              <a:rPr lang="en-US" sz="2400" dirty="0" smtClean="0"/>
            </a:br>
            <a:r>
              <a:rPr lang="en-US" sz="2400" dirty="0" smtClean="0"/>
              <a:t>by dragging </a:t>
            </a:r>
            <a:br>
              <a:rPr lang="en-US" sz="2400" dirty="0" smtClean="0"/>
            </a:br>
            <a:r>
              <a:rPr lang="en-US" sz="2400" dirty="0" smtClean="0"/>
              <a:t>the mouse pointer over it. (The mouse pointer changes from an arrow to an I-beam whenever it is in a text placeholder, as shown in the figure.)</a:t>
            </a:r>
          </a:p>
        </p:txBody>
      </p:sp>
      <p:pic>
        <p:nvPicPr>
          <p:cNvPr id="4" name="Picture 3" descr="0131.png"/>
          <p:cNvPicPr>
            <a:picLocks noChangeAspect="1"/>
          </p:cNvPicPr>
          <p:nvPr/>
        </p:nvPicPr>
        <p:blipFill>
          <a:blip r:embed="rId3"/>
          <a:stretch>
            <a:fillRect/>
          </a:stretch>
        </p:blipFill>
        <p:spPr>
          <a:xfrm>
            <a:off x="2971800" y="1600200"/>
            <a:ext cx="5715000" cy="3701143"/>
          </a:xfrm>
          <a:prstGeom prst="rect">
            <a:avLst/>
          </a:prstGeom>
        </p:spPr>
      </p:pic>
    </p:spTree>
    <p:extLst>
      <p:ext uri="{BB962C8B-B14F-4D97-AF65-F5344CB8AC3E}">
        <p14:creationId xmlns:p14="http://schemas.microsoft.com/office/powerpoint/2010/main" val="26833557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Select, Replace, and Delete Text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4"/>
            </a:pPr>
            <a:r>
              <a:rPr lang="en-US" sz="2400" dirty="0" smtClean="0"/>
              <a:t>Press </a:t>
            </a:r>
            <a:r>
              <a:rPr lang="en-US" sz="2400" b="1" dirty="0" smtClean="0"/>
              <a:t>Delete</a:t>
            </a:r>
            <a:r>
              <a:rPr lang="en-US" sz="2400" dirty="0" smtClean="0"/>
              <a:t> to delete the word from the slide.</a:t>
            </a:r>
          </a:p>
          <a:p>
            <a:r>
              <a:rPr lang="en-US" sz="2400" b="1" dirty="0" smtClean="0"/>
              <a:t>LEAVE</a:t>
            </a:r>
            <a:r>
              <a:rPr lang="en-US" sz="2400" dirty="0" smtClean="0"/>
              <a:t> the presentation open for the next exercise.</a:t>
            </a:r>
          </a:p>
        </p:txBody>
      </p:sp>
      <p:sp>
        <p:nvSpPr>
          <p:cNvPr id="4" name="TextBox 3"/>
          <p:cNvSpPr txBox="1"/>
          <p:nvPr/>
        </p:nvSpPr>
        <p:spPr>
          <a:xfrm>
            <a:off x="2667000" y="3733800"/>
            <a:ext cx="5943600" cy="1323439"/>
          </a:xfrm>
          <a:prstGeom prst="rect">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r">
              <a:defRPr/>
            </a:pPr>
            <a:r>
              <a:rPr lang="en-US" sz="2000" b="1" dirty="0"/>
              <a:t>NOTE</a:t>
            </a:r>
            <a:r>
              <a:rPr lang="en-US" sz="2000" dirty="0"/>
              <a:t>:</a:t>
            </a:r>
            <a:r>
              <a:rPr lang="en-US" sz="2000" dirty="0" smtClean="0"/>
              <a:t> Only text from text-based placeholders appears in the Outline pane; text from manually created text boxes (see Lesson 2) and from graphics </a:t>
            </a:r>
            <a:br>
              <a:rPr lang="en-US" sz="2000" dirty="0" smtClean="0"/>
            </a:br>
            <a:r>
              <a:rPr lang="en-US" sz="2000" dirty="0" smtClean="0"/>
              <a:t>and charts does not appear.</a:t>
            </a:r>
          </a:p>
        </p:txBody>
      </p:sp>
    </p:spTree>
    <p:extLst>
      <p:ext uri="{BB962C8B-B14F-4D97-AF65-F5344CB8AC3E}">
        <p14:creationId xmlns:p14="http://schemas.microsoft.com/office/powerpoint/2010/main" val="965691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Start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Click </a:t>
            </a:r>
            <a:r>
              <a:rPr lang="en-US" sz="2400" b="1" dirty="0" smtClean="0"/>
              <a:t>Microsoft PowerPoint </a:t>
            </a:r>
            <a:br>
              <a:rPr lang="en-US" sz="2400" b="1" dirty="0" smtClean="0"/>
            </a:br>
            <a:r>
              <a:rPr lang="en-US" sz="2400" b="1" dirty="0" smtClean="0"/>
              <a:t>2010</a:t>
            </a:r>
            <a:r>
              <a:rPr lang="en-US" sz="2400" dirty="0" smtClean="0"/>
              <a:t>, as shown in the </a:t>
            </a:r>
            <a:br>
              <a:rPr lang="en-US" sz="2400" dirty="0" smtClean="0"/>
            </a:br>
            <a:r>
              <a:rPr lang="en-US" sz="2400" dirty="0" smtClean="0"/>
              <a:t>figure. PowerPoint starts </a:t>
            </a:r>
            <a:br>
              <a:rPr lang="en-US" sz="2400" dirty="0" smtClean="0"/>
            </a:br>
            <a:r>
              <a:rPr lang="en-US" sz="2400" dirty="0" smtClean="0"/>
              <a:t>and a new, blank </a:t>
            </a:r>
            <a:br>
              <a:rPr lang="en-US" sz="2400" dirty="0" smtClean="0"/>
            </a:br>
            <a:r>
              <a:rPr lang="en-US" sz="2400" dirty="0" smtClean="0"/>
              <a:t>presentation appears in </a:t>
            </a:r>
            <a:br>
              <a:rPr lang="en-US" sz="2400" dirty="0" smtClean="0"/>
            </a:br>
            <a:r>
              <a:rPr lang="en-US" sz="2400" dirty="0" smtClean="0"/>
              <a:t>the PowerPoint window.</a:t>
            </a:r>
          </a:p>
          <a:p>
            <a:r>
              <a:rPr lang="en-US" sz="2400" b="1" dirty="0" smtClean="0"/>
              <a:t>LEAVE</a:t>
            </a:r>
            <a:r>
              <a:rPr lang="en-US" sz="2400" dirty="0" smtClean="0"/>
              <a:t> the blank </a:t>
            </a:r>
            <a:br>
              <a:rPr lang="en-US" sz="2400" dirty="0" smtClean="0"/>
            </a:br>
            <a:r>
              <a:rPr lang="en-US" sz="2400" dirty="0" smtClean="0"/>
              <a:t>presentation open to use </a:t>
            </a:r>
            <a:br>
              <a:rPr lang="en-US" sz="2400" dirty="0" smtClean="0"/>
            </a:br>
            <a:r>
              <a:rPr lang="en-US" sz="2400" dirty="0" smtClean="0"/>
              <a:t>in the next exercise. </a:t>
            </a:r>
            <a:endParaRPr lang="en-US" sz="2400" dirty="0"/>
          </a:p>
        </p:txBody>
      </p:sp>
      <p:pic>
        <p:nvPicPr>
          <p:cNvPr id="4" name="Picture 3" descr="0102.png"/>
          <p:cNvPicPr>
            <a:picLocks noChangeAspect="1"/>
          </p:cNvPicPr>
          <p:nvPr/>
        </p:nvPicPr>
        <p:blipFill>
          <a:blip r:embed="rId3"/>
          <a:stretch>
            <a:fillRect/>
          </a:stretch>
        </p:blipFill>
        <p:spPr>
          <a:xfrm>
            <a:off x="4572000" y="1676399"/>
            <a:ext cx="4114800" cy="3938057"/>
          </a:xfrm>
          <a:prstGeom prst="rect">
            <a:avLst/>
          </a:prstGeom>
        </p:spPr>
      </p:pic>
    </p:spTree>
    <p:extLst>
      <p:ext uri="{BB962C8B-B14F-4D97-AF65-F5344CB8AC3E}">
        <p14:creationId xmlns:p14="http://schemas.microsoft.com/office/powerpoint/2010/main" val="2184997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Copying and Moving Text </a:t>
            </a:r>
            <a:br>
              <a:rPr lang="en-US" b="1" dirty="0" smtClean="0"/>
            </a:br>
            <a:r>
              <a:rPr lang="en-US" b="1" dirty="0" smtClean="0"/>
              <a:t>from One Slide to Another</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the next exercise, you practice copying and moving text from one slide to another, using the Copy, Cut, and Paste commands. </a:t>
            </a:r>
          </a:p>
          <a:p>
            <a:r>
              <a:rPr lang="en-US" sz="2400" dirty="0" smtClean="0"/>
              <a:t>You can use these commands on many kinds of objects in PowerPoint, including pictures, charts, and placeholders. </a:t>
            </a:r>
          </a:p>
          <a:p>
            <a:r>
              <a:rPr lang="en-US" sz="2400" dirty="0" smtClean="0"/>
              <a:t>Don’t be surprised if these commands become your most frequently used tools, because they can save you a great deal of typing.</a:t>
            </a:r>
          </a:p>
          <a:p>
            <a:endParaRPr lang="en-US" sz="2400" dirty="0"/>
          </a:p>
        </p:txBody>
      </p:sp>
    </p:spTree>
    <p:extLst>
      <p:ext uri="{BB962C8B-B14F-4D97-AF65-F5344CB8AC3E}">
        <p14:creationId xmlns:p14="http://schemas.microsoft.com/office/powerpoint/2010/main" val="9656917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Copy and Move Text </a:t>
            </a:r>
            <a:br>
              <a:rPr lang="en-US" b="1" dirty="0" smtClean="0"/>
            </a:br>
            <a:r>
              <a:rPr lang="en-US" b="1" dirty="0" smtClean="0"/>
              <a:t>from One Slide to Another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Go to slide 2, and in the slide’s title placeholder, select </a:t>
            </a:r>
            <a:r>
              <a:rPr lang="en-US" sz="2400" b="1" dirty="0" smtClean="0"/>
              <a:t>Blue Yonder Airlines</a:t>
            </a:r>
            <a:r>
              <a:rPr lang="en-US" sz="2400" dirty="0" smtClean="0"/>
              <a:t> by dragging the mouse pointer across the text.</a:t>
            </a:r>
          </a:p>
          <a:p>
            <a:pPr marL="457200" indent="-457200">
              <a:buFont typeface="+mj-lt"/>
              <a:buAutoNum type="arabicPeriod"/>
            </a:pPr>
            <a:r>
              <a:rPr lang="en-US" sz="2400" dirty="0" smtClean="0"/>
              <a:t>On the Home tab, click the </a:t>
            </a:r>
            <a:r>
              <a:rPr lang="en-US" sz="2400" b="1" dirty="0" smtClean="0"/>
              <a:t>Copy</a:t>
            </a:r>
            <a:r>
              <a:rPr lang="en-US" sz="2400" dirty="0" smtClean="0"/>
              <a:t> </a:t>
            </a:r>
            <a:br>
              <a:rPr lang="en-US" sz="2400" dirty="0" smtClean="0"/>
            </a:br>
            <a:r>
              <a:rPr lang="en-US" sz="2400" dirty="0" smtClean="0"/>
              <a:t>button, as shown in the figure.</a:t>
            </a:r>
          </a:p>
          <a:p>
            <a:pPr marL="457200" indent="-457200">
              <a:buFont typeface="+mj-lt"/>
              <a:buAutoNum type="arabicPeriod"/>
            </a:pPr>
            <a:r>
              <a:rPr lang="en-US" sz="2400" dirty="0" smtClean="0"/>
              <a:t>Go to slide 7.</a:t>
            </a:r>
          </a:p>
          <a:p>
            <a:pPr marL="457200" indent="-457200">
              <a:buFont typeface="+mj-lt"/>
              <a:buAutoNum type="arabicPeriod"/>
            </a:pPr>
            <a:r>
              <a:rPr lang="en-US" sz="2400" dirty="0" smtClean="0"/>
              <a:t>Click </a:t>
            </a:r>
            <a:r>
              <a:rPr lang="en-US" sz="2400" b="1" dirty="0" smtClean="0"/>
              <a:t>between the two words of the title</a:t>
            </a:r>
            <a:r>
              <a:rPr lang="en-US" sz="2400" dirty="0" smtClean="0"/>
              <a:t> to place the insertion point before the word </a:t>
            </a:r>
            <a:r>
              <a:rPr lang="en-US" sz="2400" i="1" dirty="0" smtClean="0"/>
              <a:t>Guarantee</a:t>
            </a:r>
            <a:r>
              <a:rPr lang="en-US" sz="2400" dirty="0" smtClean="0"/>
              <a:t>.</a:t>
            </a:r>
          </a:p>
        </p:txBody>
      </p:sp>
      <p:pic>
        <p:nvPicPr>
          <p:cNvPr id="4" name="Picture 3" descr="0132.png"/>
          <p:cNvPicPr>
            <a:picLocks noChangeAspect="1"/>
          </p:cNvPicPr>
          <p:nvPr/>
        </p:nvPicPr>
        <p:blipFill>
          <a:blip r:embed="rId3"/>
          <a:stretch>
            <a:fillRect/>
          </a:stretch>
        </p:blipFill>
        <p:spPr>
          <a:xfrm>
            <a:off x="5334000" y="3372335"/>
            <a:ext cx="2635250" cy="1428265"/>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Copy and Move Text </a:t>
            </a:r>
            <a:br>
              <a:rPr lang="en-US" b="1" dirty="0" smtClean="0"/>
            </a:br>
            <a:r>
              <a:rPr lang="en-US" b="1" dirty="0" smtClean="0"/>
              <a:t>from One Slide to Another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5"/>
            </a:pPr>
            <a:r>
              <a:rPr lang="en-US" sz="2400" dirty="0" smtClean="0"/>
              <a:t>On the Home </a:t>
            </a:r>
            <a:br>
              <a:rPr lang="en-US" sz="2400" dirty="0" smtClean="0"/>
            </a:br>
            <a:r>
              <a:rPr lang="en-US" sz="2400" dirty="0" smtClean="0"/>
              <a:t>tab, click the </a:t>
            </a:r>
            <a:br>
              <a:rPr lang="en-US" sz="2400" dirty="0" smtClean="0"/>
            </a:br>
            <a:r>
              <a:rPr lang="en-US" sz="2400" b="1" dirty="0" smtClean="0"/>
              <a:t>Paste</a:t>
            </a:r>
            <a:r>
              <a:rPr lang="en-US" sz="2400" dirty="0" smtClean="0"/>
              <a:t> button. </a:t>
            </a:r>
            <a:br>
              <a:rPr lang="en-US" sz="2400" dirty="0" smtClean="0"/>
            </a:br>
            <a:r>
              <a:rPr lang="en-US" sz="2400" dirty="0" smtClean="0"/>
              <a:t>PowerPoint </a:t>
            </a:r>
            <a:br>
              <a:rPr lang="en-US" sz="2400" dirty="0" smtClean="0"/>
            </a:br>
            <a:r>
              <a:rPr lang="en-US" sz="2400" dirty="0" smtClean="0"/>
              <a:t>inserts the </a:t>
            </a:r>
            <a:br>
              <a:rPr lang="en-US" sz="2400" dirty="0" smtClean="0"/>
            </a:br>
            <a:r>
              <a:rPr lang="en-US" sz="2400" dirty="0" smtClean="0"/>
              <a:t>copied text at </a:t>
            </a:r>
            <a:br>
              <a:rPr lang="en-US" sz="2400" dirty="0" smtClean="0"/>
            </a:br>
            <a:r>
              <a:rPr lang="en-US" sz="2400" dirty="0" smtClean="0"/>
              <a:t>the insertion </a:t>
            </a:r>
            <a:br>
              <a:rPr lang="en-US" sz="2400" dirty="0" smtClean="0"/>
            </a:br>
            <a:r>
              <a:rPr lang="en-US" sz="2400" dirty="0" smtClean="0"/>
              <a:t>point’s </a:t>
            </a:r>
            <a:br>
              <a:rPr lang="en-US" sz="2400" dirty="0" smtClean="0"/>
            </a:br>
            <a:r>
              <a:rPr lang="en-US" sz="2400" dirty="0" smtClean="0"/>
              <a:t>position, as </a:t>
            </a:r>
            <a:br>
              <a:rPr lang="en-US" sz="2400" dirty="0" smtClean="0"/>
            </a:br>
            <a:r>
              <a:rPr lang="en-US" sz="2400" dirty="0" smtClean="0"/>
              <a:t>shown in the </a:t>
            </a:r>
            <a:br>
              <a:rPr lang="en-US" sz="2400" dirty="0" smtClean="0"/>
            </a:br>
            <a:r>
              <a:rPr lang="en-US" sz="2400" dirty="0" smtClean="0"/>
              <a:t>figure. Press </a:t>
            </a:r>
            <a:br>
              <a:rPr lang="en-US" sz="2400" dirty="0" smtClean="0"/>
            </a:br>
            <a:r>
              <a:rPr lang="en-US" sz="2400" dirty="0" smtClean="0"/>
              <a:t>the </a:t>
            </a:r>
            <a:r>
              <a:rPr lang="en-US" sz="2400" b="1" dirty="0" smtClean="0"/>
              <a:t>Spacebar</a:t>
            </a:r>
            <a:r>
              <a:rPr lang="en-US" sz="2400" dirty="0" smtClean="0"/>
              <a:t> if necessary to insert </a:t>
            </a:r>
            <a:br>
              <a:rPr lang="en-US" sz="2400" dirty="0" smtClean="0"/>
            </a:br>
            <a:r>
              <a:rPr lang="en-US" sz="2400" dirty="0" smtClean="0"/>
              <a:t>a space before the word </a:t>
            </a:r>
            <a:r>
              <a:rPr lang="en-US" sz="2400" i="1" dirty="0" smtClean="0"/>
              <a:t>Guarantee</a:t>
            </a:r>
            <a:r>
              <a:rPr lang="en-US" sz="2400" dirty="0" smtClean="0"/>
              <a:t>. </a:t>
            </a:r>
            <a:endParaRPr lang="en-US" sz="2400" dirty="0"/>
          </a:p>
        </p:txBody>
      </p:sp>
      <p:pic>
        <p:nvPicPr>
          <p:cNvPr id="4" name="Picture 3" descr="0133.png"/>
          <p:cNvPicPr>
            <a:picLocks noChangeAspect="1"/>
          </p:cNvPicPr>
          <p:nvPr/>
        </p:nvPicPr>
        <p:blipFill>
          <a:blip r:embed="rId3"/>
          <a:stretch>
            <a:fillRect/>
          </a:stretch>
        </p:blipFill>
        <p:spPr>
          <a:xfrm>
            <a:off x="2971800" y="1752600"/>
            <a:ext cx="5654000" cy="3886200"/>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Copy and Move Text </a:t>
            </a:r>
            <a:br>
              <a:rPr lang="en-US" b="1" dirty="0" smtClean="0"/>
            </a:br>
            <a:r>
              <a:rPr lang="en-US" b="1" dirty="0" smtClean="0"/>
              <a:t>from One Slide to Another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6"/>
            </a:pPr>
            <a:r>
              <a:rPr lang="en-US" sz="2400" dirty="0" smtClean="0"/>
              <a:t>Go to slide 3.</a:t>
            </a:r>
          </a:p>
          <a:p>
            <a:pPr marL="457200" indent="-457200">
              <a:buFont typeface="+mj-lt"/>
              <a:buAutoNum type="arabicPeriod" startAt="6"/>
            </a:pPr>
            <a:r>
              <a:rPr lang="en-US" sz="2400" dirty="0" smtClean="0"/>
              <a:t>Select the </a:t>
            </a:r>
            <a:r>
              <a:rPr lang="en-US" sz="2400" b="1" dirty="0" smtClean="0"/>
              <a:t>last item of the bulleted list</a:t>
            </a:r>
            <a:r>
              <a:rPr lang="en-US" sz="2400" dirty="0" smtClean="0"/>
              <a:t> on the right side of the slide.</a:t>
            </a:r>
          </a:p>
          <a:p>
            <a:pPr marL="457200" indent="-457200">
              <a:buFont typeface="+mj-lt"/>
              <a:buAutoNum type="arabicPeriod" startAt="6"/>
            </a:pPr>
            <a:r>
              <a:rPr lang="en-US" sz="2400" dirty="0" smtClean="0"/>
              <a:t>On the Home tab, click the </a:t>
            </a:r>
            <a:r>
              <a:rPr lang="en-US" sz="2400" b="1" dirty="0" smtClean="0"/>
              <a:t>Cut</a:t>
            </a:r>
            <a:r>
              <a:rPr lang="en-US" sz="2400" dirty="0" smtClean="0"/>
              <a:t> button. The selected item is removed from the list.</a:t>
            </a:r>
          </a:p>
          <a:p>
            <a:pPr marL="457200" indent="-457200">
              <a:buFont typeface="+mj-lt"/>
              <a:buAutoNum type="arabicPeriod" startAt="6"/>
            </a:pPr>
            <a:r>
              <a:rPr lang="en-US" sz="2400" dirty="0" smtClean="0"/>
              <a:t>Go to slide 2.</a:t>
            </a:r>
          </a:p>
          <a:p>
            <a:pPr marL="457200" indent="-457200">
              <a:buFont typeface="+mj-lt"/>
              <a:buAutoNum type="arabicPeriod" startAt="6"/>
            </a:pPr>
            <a:r>
              <a:rPr lang="en-US" sz="2400" dirty="0" smtClean="0"/>
              <a:t>Click </a:t>
            </a:r>
            <a:r>
              <a:rPr lang="en-US" sz="2400" b="1" dirty="0" smtClean="0"/>
              <a:t>below the last item of the bulleted list</a:t>
            </a:r>
            <a:r>
              <a:rPr lang="en-US" sz="2400" dirty="0" smtClean="0"/>
              <a:t>, just above the airplane’s tail.</a:t>
            </a:r>
          </a:p>
          <a:p>
            <a:pPr marL="457200" indent="-457200">
              <a:buFont typeface="+mj-lt"/>
              <a:buAutoNum type="arabicPeriod" startAt="6"/>
            </a:pPr>
            <a:r>
              <a:rPr lang="en-US" sz="2400" dirty="0" smtClean="0"/>
              <a:t>On the Home tab, click the </a:t>
            </a:r>
            <a:r>
              <a:rPr lang="en-US" sz="2400" b="1" dirty="0" smtClean="0"/>
              <a:t>Paste</a:t>
            </a:r>
            <a:r>
              <a:rPr lang="en-US" sz="2400" dirty="0" smtClean="0"/>
              <a:t> button. The item appears at the bottom of the list.</a:t>
            </a:r>
          </a:p>
        </p:txBody>
      </p:sp>
    </p:spTree>
    <p:extLst>
      <p:ext uri="{BB962C8B-B14F-4D97-AF65-F5344CB8AC3E}">
        <p14:creationId xmlns:p14="http://schemas.microsoft.com/office/powerpoint/2010/main" val="9656917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Copy and Move Text </a:t>
            </a:r>
            <a:br>
              <a:rPr lang="en-US" b="1" dirty="0" smtClean="0"/>
            </a:br>
            <a:r>
              <a:rPr lang="en-US" b="1" dirty="0" smtClean="0"/>
              <a:t>from One Slide to Another</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12"/>
            </a:pPr>
            <a:r>
              <a:rPr lang="en-US" sz="2400" dirty="0" smtClean="0"/>
              <a:t>Click </a:t>
            </a:r>
            <a:r>
              <a:rPr lang="en-US" sz="2400" b="1" dirty="0" smtClean="0"/>
              <a:t>anywhere in the blank area</a:t>
            </a:r>
            <a:r>
              <a:rPr lang="en-US" sz="2400" dirty="0" smtClean="0"/>
              <a:t> around the slide to clear the placeholder’s </a:t>
            </a:r>
            <a:br>
              <a:rPr lang="en-US" sz="2400" dirty="0" smtClean="0"/>
            </a:br>
            <a:r>
              <a:rPr lang="en-US" sz="2400" dirty="0" smtClean="0"/>
              <a:t>border from the </a:t>
            </a:r>
            <a:br>
              <a:rPr lang="en-US" sz="2400" dirty="0" smtClean="0"/>
            </a:br>
            <a:r>
              <a:rPr lang="en-US" sz="2400" dirty="0" smtClean="0"/>
              <a:t>screen. Your </a:t>
            </a:r>
            <a:br>
              <a:rPr lang="en-US" sz="2400" dirty="0" smtClean="0"/>
            </a:br>
            <a:r>
              <a:rPr lang="en-US" sz="2400" dirty="0" smtClean="0"/>
              <a:t>slide should look </a:t>
            </a:r>
            <a:br>
              <a:rPr lang="en-US" sz="2400" dirty="0" smtClean="0"/>
            </a:br>
            <a:r>
              <a:rPr lang="en-US" sz="2400" dirty="0" smtClean="0"/>
              <a:t>like the one </a:t>
            </a:r>
            <a:br>
              <a:rPr lang="en-US" sz="2400" dirty="0" smtClean="0"/>
            </a:br>
            <a:r>
              <a:rPr lang="en-US" sz="2400" dirty="0" smtClean="0"/>
              <a:t>shown in the </a:t>
            </a:r>
            <a:br>
              <a:rPr lang="en-US" sz="2400" dirty="0" smtClean="0"/>
            </a:br>
            <a:r>
              <a:rPr lang="en-US" sz="2400" dirty="0" smtClean="0"/>
              <a:t>figure.</a:t>
            </a:r>
          </a:p>
          <a:p>
            <a:r>
              <a:rPr lang="en-US" sz="2400" b="1" dirty="0" smtClean="0"/>
              <a:t>LEAVE </a:t>
            </a:r>
            <a:r>
              <a:rPr lang="en-US" sz="2400" dirty="0" smtClean="0"/>
              <a:t>the </a:t>
            </a:r>
            <a:br>
              <a:rPr lang="en-US" sz="2400" dirty="0" smtClean="0"/>
            </a:br>
            <a:r>
              <a:rPr lang="en-US" sz="2400" dirty="0" smtClean="0"/>
              <a:t>presentation </a:t>
            </a:r>
            <a:br>
              <a:rPr lang="en-US" sz="2400" dirty="0" smtClean="0"/>
            </a:br>
            <a:r>
              <a:rPr lang="en-US" sz="2400" dirty="0" smtClean="0"/>
              <a:t>open for the </a:t>
            </a:r>
            <a:br>
              <a:rPr lang="en-US" sz="2400" dirty="0" smtClean="0"/>
            </a:br>
            <a:r>
              <a:rPr lang="en-US" sz="2400" dirty="0" smtClean="0"/>
              <a:t>next exercise. </a:t>
            </a:r>
          </a:p>
          <a:p>
            <a:endParaRPr lang="en-US" sz="2400" dirty="0"/>
          </a:p>
        </p:txBody>
      </p:sp>
      <p:pic>
        <p:nvPicPr>
          <p:cNvPr id="4" name="Picture 3" descr="0134.png"/>
          <p:cNvPicPr>
            <a:picLocks noChangeAspect="1"/>
          </p:cNvPicPr>
          <p:nvPr/>
        </p:nvPicPr>
        <p:blipFill>
          <a:blip r:embed="rId3"/>
          <a:stretch>
            <a:fillRect/>
          </a:stretch>
        </p:blipFill>
        <p:spPr>
          <a:xfrm>
            <a:off x="3352800" y="2163562"/>
            <a:ext cx="5334000" cy="4008638"/>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Printing a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PowerPoint’s Print command sends the currently open presentation to the printer. </a:t>
            </a:r>
          </a:p>
          <a:p>
            <a:r>
              <a:rPr lang="en-US" sz="2400" dirty="0" smtClean="0"/>
              <a:t>The default settings produce a printout of the entire presentation, one slide per page, on whatever printer is set up in Windows as the default. </a:t>
            </a:r>
          </a:p>
          <a:p>
            <a:endParaRPr lang="en-US" sz="2400" dirty="0"/>
          </a:p>
        </p:txBody>
      </p:sp>
    </p:spTree>
    <p:extLst>
      <p:ext uri="{BB962C8B-B14F-4D97-AF65-F5344CB8AC3E}">
        <p14:creationId xmlns:p14="http://schemas.microsoft.com/office/powerpoint/2010/main" val="9656917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Print a Presentation </a:t>
            </a:r>
            <a:br>
              <a:rPr lang="en-US" b="1" dirty="0" smtClean="0"/>
            </a:br>
            <a:r>
              <a:rPr lang="en-US" b="1" dirty="0" smtClean="0"/>
              <a:t>with the Default Settings</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File tab.</a:t>
            </a:r>
            <a:endParaRPr lang="en-US" sz="2400" dirty="0" smtClean="0"/>
          </a:p>
          <a:p>
            <a:pPr marL="457200" indent="-457200">
              <a:buFont typeface="+mj-lt"/>
              <a:buAutoNum type="arabicPeriod"/>
            </a:pPr>
            <a:r>
              <a:rPr lang="en-US" sz="2400" dirty="0" smtClean="0"/>
              <a:t>Click </a:t>
            </a:r>
            <a:r>
              <a:rPr lang="en-US" sz="2400" b="1" dirty="0" smtClean="0"/>
              <a:t>Print</a:t>
            </a:r>
            <a:r>
              <a:rPr lang="en-US" sz="2400" dirty="0" smtClean="0"/>
              <a:t>.</a:t>
            </a:r>
            <a:r>
              <a:rPr lang="en-US" sz="2400" b="1" dirty="0" smtClean="0"/>
              <a:t> </a:t>
            </a:r>
            <a:r>
              <a:rPr lang="en-US" sz="2400" dirty="0" smtClean="0"/>
              <a:t>Print options appear. You will learn about them in Lesson 2; leave the defaults set for now.</a:t>
            </a:r>
          </a:p>
          <a:p>
            <a:pPr marL="457200" indent="-457200">
              <a:buFont typeface="+mj-lt"/>
              <a:buAutoNum type="arabicPeriod"/>
            </a:pPr>
            <a:r>
              <a:rPr lang="en-US" sz="2400" dirty="0" smtClean="0"/>
              <a:t>Click the </a:t>
            </a:r>
            <a:r>
              <a:rPr lang="en-US" sz="2400" b="1" dirty="0" smtClean="0"/>
              <a:t>Print </a:t>
            </a:r>
            <a:r>
              <a:rPr lang="en-US" sz="2400" dirty="0" smtClean="0"/>
              <a:t>button. PowerPoint prints the entire presentation, using the default print settings, assuming your PC has at least one printer set up. </a:t>
            </a:r>
          </a:p>
          <a:p>
            <a:r>
              <a:rPr lang="en-US" sz="2400" b="1" dirty="0" smtClean="0"/>
              <a:t>LEAVE</a:t>
            </a:r>
            <a:r>
              <a:rPr lang="en-US" sz="2400" dirty="0" smtClean="0"/>
              <a:t> the document open to use in the next exercise.</a:t>
            </a:r>
          </a:p>
          <a:p>
            <a:endParaRPr lang="en-US" sz="2400" dirty="0"/>
          </a:p>
        </p:txBody>
      </p:sp>
    </p:spTree>
    <p:extLst>
      <p:ext uri="{BB962C8B-B14F-4D97-AF65-F5344CB8AC3E}">
        <p14:creationId xmlns:p14="http://schemas.microsoft.com/office/powerpoint/2010/main" val="9656917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Saving an Edited Presentation</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Whenever you work on a presentation, you should save it to a disk—especially if you have made changes that you want to keep. </a:t>
            </a:r>
          </a:p>
          <a:p>
            <a:r>
              <a:rPr lang="en-US" sz="2400" dirty="0" smtClean="0"/>
              <a:t>In the next exercise, you will practice saving a presentation with a different file name, in native PowerPoint 2010 format. </a:t>
            </a:r>
          </a:p>
          <a:p>
            <a:endParaRPr lang="en-US" sz="2400" dirty="0"/>
          </a:p>
        </p:txBody>
      </p:sp>
    </p:spTree>
    <p:extLst>
      <p:ext uri="{BB962C8B-B14F-4D97-AF65-F5344CB8AC3E}">
        <p14:creationId xmlns:p14="http://schemas.microsoft.com/office/powerpoint/2010/main" val="96569177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Save an Edited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b="1" dirty="0" smtClean="0"/>
              <a:t>USE</a:t>
            </a:r>
            <a:r>
              <a:rPr lang="en-US" sz="2400" dirty="0" smtClean="0"/>
              <a:t> the presentation that is open from the previous exercise.</a:t>
            </a:r>
          </a:p>
          <a:p>
            <a:pPr marL="457200" indent="-457200">
              <a:buFont typeface="+mj-lt"/>
              <a:buAutoNum type="arabicPeriod"/>
            </a:pPr>
            <a:r>
              <a:rPr lang="en-US" sz="2400" dirty="0" smtClean="0"/>
              <a:t>Click the </a:t>
            </a:r>
            <a:r>
              <a:rPr lang="en-US" sz="2400" b="1" dirty="0" smtClean="0"/>
              <a:t>File tab</a:t>
            </a:r>
            <a:r>
              <a:rPr lang="en-US" sz="2400" dirty="0" smtClean="0"/>
              <a:t> to open Backstage view.</a:t>
            </a:r>
          </a:p>
          <a:p>
            <a:pPr marL="457200" indent="-457200">
              <a:buFont typeface="+mj-lt"/>
              <a:buAutoNum type="arabicPeriod"/>
            </a:pPr>
            <a:r>
              <a:rPr lang="en-US" sz="2400" dirty="0" smtClean="0"/>
              <a:t>Click </a:t>
            </a:r>
            <a:r>
              <a:rPr lang="en-US" sz="2400" b="1" dirty="0" smtClean="0"/>
              <a:t>Save As</a:t>
            </a:r>
            <a:r>
              <a:rPr lang="en-US" sz="2400" dirty="0" smtClean="0"/>
              <a:t>. The Save As </a:t>
            </a:r>
            <a:br>
              <a:rPr lang="en-US" sz="2400" dirty="0" smtClean="0"/>
            </a:br>
            <a:r>
              <a:rPr lang="en-US" sz="2400" dirty="0" smtClean="0"/>
              <a:t>dialog box appears, as shown </a:t>
            </a:r>
            <a:br>
              <a:rPr lang="en-US" sz="2400" dirty="0" smtClean="0"/>
            </a:br>
            <a:r>
              <a:rPr lang="en-US" sz="2400" dirty="0" smtClean="0"/>
              <a:t>in the figure. The file location </a:t>
            </a:r>
            <a:br>
              <a:rPr lang="en-US" sz="2400" dirty="0" smtClean="0"/>
            </a:br>
            <a:r>
              <a:rPr lang="en-US" sz="2400" dirty="0" smtClean="0"/>
              <a:t>defaults to whatever location </a:t>
            </a:r>
            <a:br>
              <a:rPr lang="en-US" sz="2400" dirty="0" smtClean="0"/>
            </a:br>
            <a:r>
              <a:rPr lang="en-US" sz="2400" dirty="0" smtClean="0"/>
              <a:t>was most recently accessed.</a:t>
            </a:r>
          </a:p>
          <a:p>
            <a:endParaRPr lang="en-US" sz="2400" dirty="0"/>
          </a:p>
        </p:txBody>
      </p:sp>
      <p:pic>
        <p:nvPicPr>
          <p:cNvPr id="4" name="Picture 3" descr="0135.png"/>
          <p:cNvPicPr>
            <a:picLocks noChangeAspect="1"/>
          </p:cNvPicPr>
          <p:nvPr/>
        </p:nvPicPr>
        <p:blipFill>
          <a:blip r:embed="rId3"/>
          <a:stretch>
            <a:fillRect/>
          </a:stretch>
        </p:blipFill>
        <p:spPr>
          <a:xfrm>
            <a:off x="5029200" y="2971800"/>
            <a:ext cx="3453018" cy="2590800"/>
          </a:xfrm>
          <a:prstGeom prst="rect">
            <a:avLst/>
          </a:prstGeom>
        </p:spPr>
      </p:pic>
    </p:spTree>
    <p:extLst>
      <p:ext uri="{BB962C8B-B14F-4D97-AF65-F5344CB8AC3E}">
        <p14:creationId xmlns:p14="http://schemas.microsoft.com/office/powerpoint/2010/main" val="96569177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t>Step-by-Step: </a:t>
            </a:r>
            <a:r>
              <a:rPr lang="en-US" b="1" dirty="0" smtClean="0"/>
              <a:t>Save an Edited Presentation</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pPr marL="457200" indent="-457200">
              <a:buFont typeface="+mj-lt"/>
              <a:buAutoNum type="arabicPeriod" startAt="3"/>
            </a:pPr>
            <a:r>
              <a:rPr lang="en-US" sz="2400" dirty="0" smtClean="0"/>
              <a:t>Select the location where you want to save your files (ask your instructor for guidance), and then type </a:t>
            </a:r>
            <a:r>
              <a:rPr lang="en-US" sz="2400" b="1" i="1" dirty="0" smtClean="0"/>
              <a:t>Blue Yonder Introduction</a:t>
            </a:r>
            <a:r>
              <a:rPr lang="en-US" sz="2400" dirty="0" smtClean="0"/>
              <a:t> in the File name box.</a:t>
            </a:r>
          </a:p>
          <a:p>
            <a:pPr marL="457200" indent="-457200">
              <a:buFont typeface="+mj-lt"/>
              <a:buAutoNum type="arabicPeriod" startAt="3"/>
            </a:pPr>
            <a:r>
              <a:rPr lang="en-US" sz="2400" dirty="0" smtClean="0"/>
              <a:t>Click </a:t>
            </a:r>
            <a:r>
              <a:rPr lang="en-US" sz="2400" b="1" dirty="0" smtClean="0"/>
              <a:t>Save</a:t>
            </a:r>
            <a:r>
              <a:rPr lang="en-US" sz="2400" dirty="0" smtClean="0"/>
              <a:t>.</a:t>
            </a:r>
          </a:p>
          <a:p>
            <a:pPr marL="457200" indent="-457200">
              <a:buFont typeface="+mj-lt"/>
              <a:buAutoNum type="arabicPeriod" startAt="3"/>
            </a:pPr>
            <a:r>
              <a:rPr lang="en-US" sz="2400" dirty="0" smtClean="0"/>
              <a:t>Click the </a:t>
            </a:r>
            <a:r>
              <a:rPr lang="en-US" sz="2400" b="1" dirty="0" smtClean="0"/>
              <a:t>Close</a:t>
            </a:r>
            <a:r>
              <a:rPr lang="en-US" sz="2400" dirty="0" smtClean="0"/>
              <a:t> button (X) to close the presentation.</a:t>
            </a:r>
          </a:p>
          <a:p>
            <a:r>
              <a:rPr lang="en-US" sz="2400" b="1" dirty="0" smtClean="0"/>
              <a:t>LEAVE</a:t>
            </a:r>
            <a:r>
              <a:rPr lang="en-US" sz="2400" dirty="0" smtClean="0"/>
              <a:t> PowerPoint open to use in the next exercise. </a:t>
            </a:r>
            <a:endParaRPr lang="en-US" sz="2400" dirty="0"/>
          </a:p>
        </p:txBody>
      </p:sp>
    </p:spTree>
    <p:extLst>
      <p:ext uri="{BB962C8B-B14F-4D97-AF65-F5344CB8AC3E}">
        <p14:creationId xmlns:p14="http://schemas.microsoft.com/office/powerpoint/2010/main" val="965691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Selecting Tools and Commands</a:t>
            </a:r>
            <a:endParaRPr lang="en-US" b="1" dirty="0"/>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A </a:t>
            </a:r>
            <a:r>
              <a:rPr lang="en-US" sz="2400" b="1" i="1" dirty="0" smtClean="0"/>
              <a:t>command</a:t>
            </a:r>
            <a:r>
              <a:rPr lang="en-US" sz="2400" dirty="0" smtClean="0"/>
              <a:t> is a tool (such as an icon, a button, or a list) that tells PowerPoint to perform a specific task. </a:t>
            </a:r>
          </a:p>
          <a:p>
            <a:r>
              <a:rPr lang="en-US" sz="2400" dirty="0" smtClean="0"/>
              <a:t>Each tab provides commands that are relevant to the kind of task you are performing—whether you are formatting a slide, adding animations to a presentation, or setting up a slide show for display. </a:t>
            </a:r>
          </a:p>
          <a:p>
            <a:r>
              <a:rPr lang="en-US" sz="2400" dirty="0" smtClean="0"/>
              <a:t>Most of the tools and commands for working with PowerPoint are accessible through PowerPoint’s Ribbon. </a:t>
            </a:r>
          </a:p>
          <a:p>
            <a:r>
              <a:rPr lang="en-US" sz="2400" dirty="0" smtClean="0"/>
              <a:t>In addition to the Ribbon, PowerPoint also offers tools and commands on the File menu (also known as </a:t>
            </a:r>
            <a:r>
              <a:rPr lang="en-US" sz="2400" b="1" i="1" dirty="0" smtClean="0"/>
              <a:t>Backstage view</a:t>
            </a:r>
            <a:r>
              <a:rPr lang="en-US" sz="2400" dirty="0" smtClean="0"/>
              <a:t>), a Quick Access toolbar, a floating mini-toolbar, and a status bar.</a:t>
            </a:r>
          </a:p>
        </p:txBody>
      </p:sp>
    </p:spTree>
    <p:extLst>
      <p:ext uri="{BB962C8B-B14F-4D97-AF65-F5344CB8AC3E}">
        <p14:creationId xmlns:p14="http://schemas.microsoft.com/office/powerpoint/2010/main" val="11047748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b="1" dirty="0" smtClean="0"/>
              <a:t>Exiting PowerPoint</a:t>
            </a: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When you exit PowerPoint, the program closes and is removed from your computer’s memory. </a:t>
            </a:r>
          </a:p>
          <a:p>
            <a:r>
              <a:rPr lang="en-US" sz="2400" dirty="0" smtClean="0"/>
              <a:t>In the next exercise, you will practice exiting PowerPoint.</a:t>
            </a:r>
          </a:p>
          <a:p>
            <a:endParaRPr lang="en-US" sz="2400" dirty="0"/>
          </a:p>
        </p:txBody>
      </p:sp>
    </p:spTree>
    <p:extLst>
      <p:ext uri="{BB962C8B-B14F-4D97-AF65-F5344CB8AC3E}">
        <p14:creationId xmlns:p14="http://schemas.microsoft.com/office/powerpoint/2010/main" val="31752893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Step-by-Step: </a:t>
            </a:r>
            <a:r>
              <a:rPr lang="en-US" b="1" dirty="0" smtClean="0"/>
              <a:t>Exit PowerPoint</a:t>
            </a:r>
            <a:endParaRPr lang="en-US" dirty="0" smtClean="0">
              <a:ea typeface="+mj-ea"/>
              <a:cs typeface="+mj-cs"/>
            </a:endParaRPr>
          </a:p>
        </p:txBody>
      </p:sp>
      <p:sp>
        <p:nvSpPr>
          <p:cNvPr id="21506" name="Rectangle 3"/>
          <p:cNvSpPr>
            <a:spLocks noGrp="1" noChangeArrowheads="1"/>
          </p:cNvSpPr>
          <p:nvPr>
            <p:ph type="body" idx="1"/>
          </p:nvPr>
        </p:nvSpPr>
        <p:spPr>
          <a:xfrm>
            <a:off x="457200" y="1600200"/>
            <a:ext cx="8229600" cy="4876800"/>
          </a:xfrm>
        </p:spPr>
        <p:txBody>
          <a:bodyPr/>
          <a:lstStyle/>
          <a:p>
            <a:r>
              <a:rPr lang="en-US" sz="2400" dirty="0" smtClean="0"/>
              <a:t>In order to exit PowerPoint, do the following.</a:t>
            </a:r>
          </a:p>
          <a:p>
            <a:pPr marL="457200" indent="-457200">
              <a:buFont typeface="+mj-lt"/>
              <a:buAutoNum type="arabicPeriod"/>
            </a:pPr>
            <a:r>
              <a:rPr lang="en-US" sz="2400" dirty="0" smtClean="0"/>
              <a:t>Click the </a:t>
            </a:r>
            <a:r>
              <a:rPr lang="en-US" sz="2400" b="1" dirty="0" smtClean="0"/>
              <a:t>File tab.</a:t>
            </a:r>
            <a:endParaRPr lang="en-US" sz="2400" dirty="0" smtClean="0"/>
          </a:p>
          <a:p>
            <a:pPr marL="457200" indent="-457200">
              <a:buFont typeface="+mj-lt"/>
              <a:buAutoNum type="arabicPeriod"/>
            </a:pPr>
            <a:r>
              <a:rPr lang="en-US" sz="2400" dirty="0" smtClean="0"/>
              <a:t>Click </a:t>
            </a:r>
            <a:r>
              <a:rPr lang="en-US" sz="2400" b="1" dirty="0" smtClean="0"/>
              <a:t>Exit</a:t>
            </a:r>
            <a:r>
              <a:rPr lang="en-US" sz="2400" dirty="0" smtClean="0"/>
              <a:t>. PowerPoint closes.</a:t>
            </a:r>
          </a:p>
        </p:txBody>
      </p:sp>
    </p:spTree>
    <p:extLst>
      <p:ext uri="{BB962C8B-B14F-4D97-AF65-F5344CB8AC3E}">
        <p14:creationId xmlns:p14="http://schemas.microsoft.com/office/powerpoint/2010/main" val="317528934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a:defRPr/>
            </a:pPr>
            <a:r>
              <a:rPr lang="en-US" dirty="0" smtClean="0">
                <a:ea typeface="+mj-ea"/>
                <a:cs typeface="+mj-cs"/>
              </a:rPr>
              <a:t>Lesson Summary</a:t>
            </a:r>
          </a:p>
        </p:txBody>
      </p:sp>
      <p:pic>
        <p:nvPicPr>
          <p:cNvPr id="4" name="Picture 3" descr="matrix.png"/>
          <p:cNvPicPr>
            <a:picLocks noChangeAspect="1"/>
          </p:cNvPicPr>
          <p:nvPr/>
        </p:nvPicPr>
        <p:blipFill>
          <a:blip r:embed="rId3"/>
          <a:stretch>
            <a:fillRect/>
          </a:stretch>
        </p:blipFill>
        <p:spPr>
          <a:xfrm>
            <a:off x="533400" y="1752600"/>
            <a:ext cx="8077200" cy="1732572"/>
          </a:xfrm>
          <a:prstGeom prst="rect">
            <a:avLst/>
          </a:prstGeom>
        </p:spPr>
      </p:pic>
    </p:spTree>
    <p:extLst>
      <p:ext uri="{BB962C8B-B14F-4D97-AF65-F5344CB8AC3E}">
        <p14:creationId xmlns:p14="http://schemas.microsoft.com/office/powerpoint/2010/main" val="3175289342"/>
      </p:ext>
    </p:extLst>
  </p:cSld>
  <p:clrMapOvr>
    <a:masterClrMapping/>
  </p:clrMapOvr>
</p:sld>
</file>

<file path=ppt/theme/theme1.xml><?xml version="1.0" encoding="utf-8"?>
<a:theme xmlns:a="http://schemas.openxmlformats.org/drawingml/2006/main" name="template">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2006</TotalTime>
  <Words>6518</Words>
  <Application>Microsoft Office PowerPoint</Application>
  <PresentationFormat>On-screen Show (4:3)</PresentationFormat>
  <Paragraphs>503</Paragraphs>
  <Slides>92</Slides>
  <Notes>92</Notes>
  <HiddenSlides>0</HiddenSlides>
  <MMClips>0</MMClips>
  <ScaleCrop>false</ScaleCrop>
  <HeadingPairs>
    <vt:vector size="4" baseType="variant">
      <vt:variant>
        <vt:lpstr>Theme</vt:lpstr>
      </vt:variant>
      <vt:variant>
        <vt:i4>1</vt:i4>
      </vt:variant>
      <vt:variant>
        <vt:lpstr>Slide Titles</vt:lpstr>
      </vt:variant>
      <vt:variant>
        <vt:i4>92</vt:i4>
      </vt:variant>
    </vt:vector>
  </HeadingPairs>
  <TitlesOfParts>
    <vt:vector size="93" baseType="lpstr">
      <vt:lpstr>template</vt:lpstr>
      <vt:lpstr>PowerPoint Essentials</vt:lpstr>
      <vt:lpstr>Objectives</vt:lpstr>
      <vt:lpstr>Software Orientation:  PowerPoint’s Opening Screen</vt:lpstr>
      <vt:lpstr>Software Orientation:  PowerPoint’s Opening Screen</vt:lpstr>
      <vt:lpstr>Working in the PowerPoint Window </vt:lpstr>
      <vt:lpstr>Starting PowerPoint</vt:lpstr>
      <vt:lpstr>Step-by-Step: Start PowerPoint</vt:lpstr>
      <vt:lpstr>Step-by-Step: Start PowerPoint</vt:lpstr>
      <vt:lpstr>Selecting Tools and Commands</vt:lpstr>
      <vt:lpstr>Using the Ribbon</vt:lpstr>
      <vt:lpstr>Using the Ribbon</vt:lpstr>
      <vt:lpstr>Step-by-Step: Use the Ribbon</vt:lpstr>
      <vt:lpstr>Step-by-Step: Use the Ribbon</vt:lpstr>
      <vt:lpstr>Step-by-Step: Use the Ribbon</vt:lpstr>
      <vt:lpstr>Step-by-Step: Use the Ribbon</vt:lpstr>
      <vt:lpstr>Using the Mini Toolbar</vt:lpstr>
      <vt:lpstr>Step-by-Step: Use the Mini Toolbar</vt:lpstr>
      <vt:lpstr>Step-by-Step: Use the Mini Toolbar</vt:lpstr>
      <vt:lpstr>Using the Quick Access Toolbar</vt:lpstr>
      <vt:lpstr>Using the Quick Access Toolbar</vt:lpstr>
      <vt:lpstr>Step-by-Step: Use the Quick Access Toolbar</vt:lpstr>
      <vt:lpstr>Step-by-Step: Use the Quick Access Toolbar</vt:lpstr>
      <vt:lpstr>Step-by-Step: Use the Quick Access Toolbar</vt:lpstr>
      <vt:lpstr>Step-by-Step: Use the Quick Access Toolbar</vt:lpstr>
      <vt:lpstr>Using KeyTips</vt:lpstr>
      <vt:lpstr>Step-by-Step: Use KeyTips</vt:lpstr>
      <vt:lpstr>Step-by-Step: Use KeyTips</vt:lpstr>
      <vt:lpstr>Using Backstage View</vt:lpstr>
      <vt:lpstr>Using Backstage View</vt:lpstr>
      <vt:lpstr>Using Backstage View</vt:lpstr>
      <vt:lpstr>Step-by-Step: Use Backstage View</vt:lpstr>
      <vt:lpstr>Step-by-Step: Use Backstage View</vt:lpstr>
      <vt:lpstr>Step-by-Step: Use Backstage View</vt:lpstr>
      <vt:lpstr>Working with PowerPoint’s Help System</vt:lpstr>
      <vt:lpstr>Step-by-Step: Use the Help System</vt:lpstr>
      <vt:lpstr>Step-by-Step: Use the Help System</vt:lpstr>
      <vt:lpstr>Step-by-Step: Use the Help System</vt:lpstr>
      <vt:lpstr>Step-by-Step: Use the Help System</vt:lpstr>
      <vt:lpstr>Step-by-Step: Use the Help System</vt:lpstr>
      <vt:lpstr>Closing a Presentation</vt:lpstr>
      <vt:lpstr>Step-by-Step: Close a Presentation</vt:lpstr>
      <vt:lpstr>Working with an Existing Presentation </vt:lpstr>
      <vt:lpstr>Opening an Existing Presentation</vt:lpstr>
      <vt:lpstr>Step-by-Step: Open an Existing Presentation</vt:lpstr>
      <vt:lpstr>Step-by-Step: Open an Existing Presentation</vt:lpstr>
      <vt:lpstr>Viewing a Presentation in Different Ways</vt:lpstr>
      <vt:lpstr>Step-by-Step: Change PowerPoint’s Views</vt:lpstr>
      <vt:lpstr>Step-by-Step: Change PowerPoint’s Views</vt:lpstr>
      <vt:lpstr>Step-by-Step: Change PowerPoint’s Views</vt:lpstr>
      <vt:lpstr>Step-by-Step: Change PowerPoint’s Views</vt:lpstr>
      <vt:lpstr>Step-by-Step: Change PowerPoint’s Views</vt:lpstr>
      <vt:lpstr>Using Zoom</vt:lpstr>
      <vt:lpstr>Step-by-Step: Use Zoom</vt:lpstr>
      <vt:lpstr>Step-by-Step: Use Zoom</vt:lpstr>
      <vt:lpstr>Viewing Multiple Presentations at Once</vt:lpstr>
      <vt:lpstr>Step-by-Step: Arrange Multiple  Presentation Windows</vt:lpstr>
      <vt:lpstr>Step-by-Step: Arrange Multiple  Presentation Windows</vt:lpstr>
      <vt:lpstr>Step-by-Step: Arrange Multiple  Presentation Windows</vt:lpstr>
      <vt:lpstr>Moving Between Slides</vt:lpstr>
      <vt:lpstr>Using the Mouse to Scroll  Through a Presentation</vt:lpstr>
      <vt:lpstr>Step-by-Step: Scroll Through a  Presentation Using the Mouse</vt:lpstr>
      <vt:lpstr>Step-by-Step: Scroll Through a  Presentation Using the Mouse</vt:lpstr>
      <vt:lpstr>Step-by-Step: Scroll Through a  Presentation Using the Mouse</vt:lpstr>
      <vt:lpstr>Step-by-Step: Scroll Through a  Presentation Using the Mouse</vt:lpstr>
      <vt:lpstr>Using the Keyboard to Move  Through a Presentation</vt:lpstr>
      <vt:lpstr>Step-by-Step: Move Through  a Presentation Using the Keyboard</vt:lpstr>
      <vt:lpstr>Working with Text</vt:lpstr>
      <vt:lpstr>Adding Text to a Placeholder</vt:lpstr>
      <vt:lpstr>Step-by-Step: Add Text to a Text Placeholder</vt:lpstr>
      <vt:lpstr>Step-by-Step: Add Text to a Text Placeholder</vt:lpstr>
      <vt:lpstr>Step-by-Step: Add Text to a Text Placeholder</vt:lpstr>
      <vt:lpstr>Adding Text on the Outline Tab</vt:lpstr>
      <vt:lpstr>Step-by-Step: Add Text on the Outline Tab</vt:lpstr>
      <vt:lpstr>Step-by-Step: Add Text on the Outline Tab</vt:lpstr>
      <vt:lpstr>Step-by-Step: Add Text on the Outline Tab</vt:lpstr>
      <vt:lpstr>Selecting, Replacing, and Deleting Text</vt:lpstr>
      <vt:lpstr>Step-by-Step: Select, Replace, and Delete Text</vt:lpstr>
      <vt:lpstr>Step-by-Step: Select, Replace, and Delete Text</vt:lpstr>
      <vt:lpstr>Step-by-Step: Select, Replace, and Delete Text</vt:lpstr>
      <vt:lpstr>Copying and Moving Text  from One Slide to Another</vt:lpstr>
      <vt:lpstr>Step-by-Step: Copy and Move Text  from One Slide to Another</vt:lpstr>
      <vt:lpstr>Step-by-Step: Copy and Move Text  from One Slide to Another</vt:lpstr>
      <vt:lpstr>Step-by-Step: Copy and Move Text  from One Slide to Another</vt:lpstr>
      <vt:lpstr>Step-by-Step: Copy and Move Text  from One Slide to Another</vt:lpstr>
      <vt:lpstr>Printing a Presentation</vt:lpstr>
      <vt:lpstr>Step-by-Step: Print a Presentation  with the Default Settings</vt:lpstr>
      <vt:lpstr>Saving an Edited Presentation</vt:lpstr>
      <vt:lpstr>Step-by-Step: Save an Edited Presentation</vt:lpstr>
      <vt:lpstr>Step-by-Step: Save an Edited Presentation</vt:lpstr>
      <vt:lpstr>Exiting PowerPoint</vt:lpstr>
      <vt:lpstr>Step-by-Step: Exit PowerPoint</vt:lpstr>
      <vt:lpstr>Lesson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dc:title>
  <dc:creator>Box Twelve Communications, Inc.</dc:creator>
  <cp:lastModifiedBy>Box Twelve Communications, Inc.</cp:lastModifiedBy>
  <cp:revision>221</cp:revision>
  <dcterms:created xsi:type="dcterms:W3CDTF">2011-08-24T14:27:04Z</dcterms:created>
  <dcterms:modified xsi:type="dcterms:W3CDTF">2011-08-25T00:46:07Z</dcterms:modified>
</cp:coreProperties>
</file>